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733" r:id="rId3"/>
    <p:sldId id="2732" r:id="rId4"/>
    <p:sldId id="2731" r:id="rId5"/>
    <p:sldId id="1892" r:id="rId6"/>
    <p:sldId id="2734" r:id="rId7"/>
    <p:sldId id="1894" r:id="rId8"/>
    <p:sldId id="1895" r:id="rId9"/>
    <p:sldId id="1897" r:id="rId10"/>
    <p:sldId id="1896" r:id="rId11"/>
    <p:sldId id="1899" r:id="rId12"/>
    <p:sldId id="1898" r:id="rId13"/>
    <p:sldId id="1900" r:id="rId14"/>
    <p:sldId id="1901" r:id="rId15"/>
    <p:sldId id="1902" r:id="rId16"/>
    <p:sldId id="1903" r:id="rId17"/>
    <p:sldId id="1488" r:id="rId18"/>
    <p:sldId id="2631" r:id="rId19"/>
    <p:sldId id="2632" r:id="rId20"/>
    <p:sldId id="2633" r:id="rId21"/>
    <p:sldId id="2634" r:id="rId22"/>
    <p:sldId id="2635" r:id="rId23"/>
    <p:sldId id="2636" r:id="rId24"/>
    <p:sldId id="2637" r:id="rId25"/>
    <p:sldId id="2640" r:id="rId26"/>
    <p:sldId id="2641" r:id="rId27"/>
    <p:sldId id="2638" r:id="rId28"/>
    <p:sldId id="2643" r:id="rId29"/>
    <p:sldId id="2618" r:id="rId30"/>
    <p:sldId id="2624" r:id="rId31"/>
    <p:sldId id="2625" r:id="rId32"/>
    <p:sldId id="2626" r:id="rId33"/>
    <p:sldId id="2627" r:id="rId34"/>
    <p:sldId id="2628" r:id="rId35"/>
    <p:sldId id="2629" r:id="rId36"/>
    <p:sldId id="358" r:id="rId37"/>
    <p:sldId id="2735" r:id="rId38"/>
    <p:sldId id="1777" r:id="rId39"/>
    <p:sldId id="2646" r:id="rId40"/>
    <p:sldId id="2645" r:id="rId41"/>
    <p:sldId id="2647" r:id="rId42"/>
    <p:sldId id="2648" r:id="rId43"/>
    <p:sldId id="2652" r:id="rId44"/>
    <p:sldId id="2664" r:id="rId45"/>
    <p:sldId id="2666" r:id="rId46"/>
    <p:sldId id="2667" r:id="rId47"/>
    <p:sldId id="2668" r:id="rId48"/>
    <p:sldId id="2671" r:id="rId49"/>
    <p:sldId id="2653" r:id="rId50"/>
    <p:sldId id="2654" r:id="rId51"/>
    <p:sldId id="2662" r:id="rId52"/>
    <p:sldId id="2663" r:id="rId53"/>
    <p:sldId id="2655" r:id="rId54"/>
    <p:sldId id="2649" r:id="rId55"/>
    <p:sldId id="2650" r:id="rId56"/>
    <p:sldId id="2651" r:id="rId57"/>
    <p:sldId id="2656" r:id="rId58"/>
    <p:sldId id="2658" r:id="rId59"/>
    <p:sldId id="2657" r:id="rId60"/>
    <p:sldId id="2661" r:id="rId61"/>
    <p:sldId id="1789" r:id="rId62"/>
    <p:sldId id="2659" r:id="rId63"/>
    <p:sldId id="2660" r:id="rId64"/>
    <p:sldId id="2673" r:id="rId65"/>
    <p:sldId id="2674" r:id="rId66"/>
    <p:sldId id="2675" r:id="rId67"/>
    <p:sldId id="2676" r:id="rId68"/>
    <p:sldId id="2677" r:id="rId69"/>
    <p:sldId id="1257" r:id="rId70"/>
    <p:sldId id="2678" r:id="rId71"/>
    <p:sldId id="2690" r:id="rId72"/>
    <p:sldId id="2691" r:id="rId73"/>
    <p:sldId id="2469" r:id="rId74"/>
    <p:sldId id="443" r:id="rId75"/>
    <p:sldId id="423" r:id="rId76"/>
    <p:sldId id="424" r:id="rId77"/>
    <p:sldId id="425" r:id="rId78"/>
    <p:sldId id="426" r:id="rId79"/>
    <p:sldId id="427" r:id="rId80"/>
    <p:sldId id="428" r:id="rId81"/>
    <p:sldId id="2683" r:id="rId82"/>
    <p:sldId id="2679" r:id="rId83"/>
    <p:sldId id="1152" r:id="rId84"/>
    <p:sldId id="2682" r:id="rId85"/>
    <p:sldId id="2692" r:id="rId86"/>
    <p:sldId id="2684" r:id="rId87"/>
    <p:sldId id="2693" r:id="rId88"/>
    <p:sldId id="2694" r:id="rId89"/>
    <p:sldId id="2695" r:id="rId90"/>
    <p:sldId id="2685" r:id="rId91"/>
    <p:sldId id="2717" r:id="rId92"/>
    <p:sldId id="2696" r:id="rId93"/>
    <p:sldId id="2698" r:id="rId94"/>
    <p:sldId id="2702" r:id="rId95"/>
    <p:sldId id="2703" r:id="rId96"/>
    <p:sldId id="2704" r:id="rId97"/>
    <p:sldId id="2706" r:id="rId98"/>
    <p:sldId id="2708" r:id="rId99"/>
    <p:sldId id="2709" r:id="rId100"/>
    <p:sldId id="2710" r:id="rId101"/>
    <p:sldId id="2711" r:id="rId102"/>
    <p:sldId id="2712" r:id="rId103"/>
    <p:sldId id="2713" r:id="rId104"/>
    <p:sldId id="1787" r:id="rId105"/>
    <p:sldId id="2715" r:id="rId106"/>
    <p:sldId id="2718" r:id="rId107"/>
    <p:sldId id="2719" r:id="rId108"/>
    <p:sldId id="2721" r:id="rId109"/>
    <p:sldId id="2722" r:id="rId110"/>
    <p:sldId id="2720" r:id="rId111"/>
    <p:sldId id="2630" r:id="rId112"/>
    <p:sldId id="2714" r:id="rId113"/>
    <p:sldId id="2723" r:id="rId114"/>
    <p:sldId id="2701" r:id="rId115"/>
    <p:sldId id="2724" r:id="rId116"/>
    <p:sldId id="2725" r:id="rId117"/>
    <p:sldId id="2726" r:id="rId118"/>
    <p:sldId id="2728" r:id="rId119"/>
    <p:sldId id="2730" r:id="rId120"/>
    <p:sldId id="2729"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67488"/>
  </p:normalViewPr>
  <p:slideViewPr>
    <p:cSldViewPr snapToGrid="0">
      <p:cViewPr varScale="1">
        <p:scale>
          <a:sx n="68" d="100"/>
          <a:sy n="68" d="100"/>
        </p:scale>
        <p:origin x="1008"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22425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3310620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239820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75153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2794244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587722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2034687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377112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unite these every year in a simple programming and modeling course (E2M2) which I teach for students in Madagascar</a:t>
            </a:r>
          </a:p>
          <a:p>
            <a:endParaRPr lang="en-US" dirty="0"/>
          </a:p>
        </p:txBody>
      </p:sp>
      <p:sp>
        <p:nvSpPr>
          <p:cNvPr id="4" name="Slide Number Placeholder 3"/>
          <p:cNvSpPr>
            <a:spLocks noGrp="1"/>
          </p:cNvSpPr>
          <p:nvPr>
            <p:ph type="sldNum" sz="quarter" idx="5"/>
          </p:nvPr>
        </p:nvSpPr>
        <p:spPr/>
        <p:txBody>
          <a:bodyPr/>
          <a:lstStyle/>
          <a:p>
            <a:fld id="{F1654923-BE75-6D46-A882-3BFB67297C7C}" type="slidenum">
              <a:rPr lang="en-US" smtClean="0"/>
              <a:t>36</a:t>
            </a:fld>
            <a:endParaRPr lang="en-US"/>
          </a:p>
        </p:txBody>
      </p:sp>
    </p:spTree>
    <p:extLst>
      <p:ext uri="{BB962C8B-B14F-4D97-AF65-F5344CB8AC3E}">
        <p14:creationId xmlns:p14="http://schemas.microsoft.com/office/powerpoint/2010/main" val="2708352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41</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42</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549982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43</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44</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45</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46</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17231965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815984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540985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410918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96662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4250750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82</a:t>
            </a:fld>
            <a:endParaRPr lang="en-US"/>
          </a:p>
        </p:txBody>
      </p:sp>
    </p:spTree>
    <p:extLst>
      <p:ext uri="{BB962C8B-B14F-4D97-AF65-F5344CB8AC3E}">
        <p14:creationId xmlns:p14="http://schemas.microsoft.com/office/powerpoint/2010/main" val="598508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85</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And the second resulted in eradication of rinderpest, a morbillivirus that infects cattle and has decimated agricultural production since antiquity (indeed, rinderpest is thought to have been one of the famed 10 plagues of Egypt and is described in early Roman texts). Rinderpest was declared to be globally eradicated in 2011, though the earliest inoculation efforts date back to the mid-1700s. Vaccine stocks are still held globally because cattle would be highly susceptible to infection were a resurgence to occur. The same is true for smallpox, and recent circulation of monkeypox underlines this susceptibility, as smallpox vaccine is cross-protective.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6110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7817348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3877737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386564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22414354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584553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965442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265852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30171509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2010348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1409770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2/22/23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2/22/23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103.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132.png"/><Relationship Id="rId7"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emf"/><Relationship Id="rId10" Type="http://schemas.openxmlformats.org/officeDocument/2006/relationships/image" Target="../media/image33.emf"/><Relationship Id="rId4" Type="http://schemas.openxmlformats.org/officeDocument/2006/relationships/image" Target="../media/image82.emf"/><Relationship Id="rId9" Type="http://schemas.openxmlformats.org/officeDocument/2006/relationships/oleObject" Target="../embeddings/oleObject23.bin"/></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emf"/><Relationship Id="rId7" Type="http://schemas.openxmlformats.org/officeDocument/2006/relationships/image" Target="../media/image87.jpe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136.png"/><Relationship Id="rId5" Type="http://schemas.openxmlformats.org/officeDocument/2006/relationships/image" Target="../media/image85.png"/><Relationship Id="rId10" Type="http://schemas.openxmlformats.org/officeDocument/2006/relationships/image" Target="../media/image33.emf"/><Relationship Id="rId4" Type="http://schemas.openxmlformats.org/officeDocument/2006/relationships/image" Target="../media/image84.png"/><Relationship Id="rId9" Type="http://schemas.openxmlformats.org/officeDocument/2006/relationships/oleObject" Target="../embeddings/oleObject17.bin"/></Relationships>
</file>

<file path=ppt/slides/_rels/slide10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0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10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10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11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116.gif"/><Relationship Id="rId7" Type="http://schemas.openxmlformats.org/officeDocument/2006/relationships/oleObject" Target="../embeddings/oleObject24.bin"/><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3.emf"/><Relationship Id="rId10" Type="http://schemas.openxmlformats.org/officeDocument/2006/relationships/image" Target="../media/image146.png"/><Relationship Id="rId4" Type="http://schemas.openxmlformats.org/officeDocument/2006/relationships/image" Target="../media/image82.emf"/><Relationship Id="rId9" Type="http://schemas.openxmlformats.org/officeDocument/2006/relationships/image" Target="../media/image145.png"/></Relationships>
</file>

<file path=ppt/slides/_rels/slide11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83.emf"/></Relationships>
</file>

<file path=ppt/slides/_rels/slide11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83.emf"/></Relationships>
</file>

<file path=ppt/slides/_rels/slide11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3.jpeg"/><Relationship Id="rId4" Type="http://schemas.openxmlformats.org/officeDocument/2006/relationships/image" Target="../media/image83.emf"/></Relationships>
</file>

<file path=ppt/slides/_rels/slide11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8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bin"/><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emf"/><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5.bin"/><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6.bin"/><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emf"/><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6.bin"/><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emf"/><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7.bin"/><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3.emf"/><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oleObject" Target="../embeddings/oleObject8.bin"/><Relationship Id="rId4" Type="http://schemas.openxmlformats.org/officeDocument/2006/relationships/image" Target="../media/image83.emf"/></Relationships>
</file>

<file path=ppt/slides/_rels/slide6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33.emf"/><Relationship Id="rId5" Type="http://schemas.openxmlformats.org/officeDocument/2006/relationships/image" Target="../media/image84.png"/><Relationship Id="rId10" Type="http://schemas.openxmlformats.org/officeDocument/2006/relationships/oleObject" Target="../embeddings/oleObject8.bin"/><Relationship Id="rId4" Type="http://schemas.openxmlformats.org/officeDocument/2006/relationships/image" Target="../media/image83.emf"/><Relationship Id="rId9" Type="http://schemas.openxmlformats.org/officeDocument/2006/relationships/image" Target="../media/image88.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57.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9.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18" Type="http://schemas.openxmlformats.org/officeDocument/2006/relationships/image" Target="../media/image101.pn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17" Type="http://schemas.openxmlformats.org/officeDocument/2006/relationships/image" Target="../media/image100.png"/><Relationship Id="rId2" Type="http://schemas.openxmlformats.org/officeDocument/2006/relationships/notesSlide" Target="../notesSlides/notesSlide58.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0.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2.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18" Type="http://schemas.openxmlformats.org/officeDocument/2006/relationships/image" Target="../media/image100.pn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17" Type="http://schemas.openxmlformats.org/officeDocument/2006/relationships/image" Target="../media/image102.png"/><Relationship Id="rId2" Type="http://schemas.openxmlformats.org/officeDocument/2006/relationships/notesSlide" Target="../notesSlides/notesSlide59.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1.bin"/><Relationship Id="rId15" Type="http://schemas.openxmlformats.org/officeDocument/2006/relationships/image" Target="../media/image92.png"/><Relationship Id="rId10" Type="http://schemas.openxmlformats.org/officeDocument/2006/relationships/image" Target="../media/image91.emf"/><Relationship Id="rId19" Type="http://schemas.openxmlformats.org/officeDocument/2006/relationships/image" Target="../media/image103.png"/><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96.png"/><Relationship Id="rId3" Type="http://schemas.openxmlformats.org/officeDocument/2006/relationships/image" Target="../media/image82.emf"/><Relationship Id="rId7" Type="http://schemas.openxmlformats.org/officeDocument/2006/relationships/image" Target="../media/image86.png"/><Relationship Id="rId12"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84.png"/><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 Id="rId14" Type="http://schemas.openxmlformats.org/officeDocument/2006/relationships/image" Target="../media/image92.e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4.png"/><Relationship Id="rId5" Type="http://schemas.openxmlformats.org/officeDocument/2006/relationships/image" Target="../media/image93.emf"/><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84.png"/><Relationship Id="rId3" Type="http://schemas.openxmlformats.org/officeDocument/2006/relationships/image" Target="../media/image82.emf"/><Relationship Id="rId7" Type="http://schemas.openxmlformats.org/officeDocument/2006/relationships/image" Target="../media/image86.png"/><Relationship Id="rId12" Type="http://schemas.openxmlformats.org/officeDocument/2006/relationships/image" Target="../media/image11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88.jpeg"/><Relationship Id="rId4" Type="http://schemas.openxmlformats.org/officeDocument/2006/relationships/image" Target="../media/image83.emf"/><Relationship Id="rId9" Type="http://schemas.openxmlformats.org/officeDocument/2006/relationships/image" Target="../media/image33.emf"/></Relationships>
</file>

<file path=ppt/slides/_rels/slide8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3.png"/><Relationship Id="rId3" Type="http://schemas.openxmlformats.org/officeDocument/2006/relationships/image" Target="../media/image82.emf"/><Relationship Id="rId7" Type="http://schemas.openxmlformats.org/officeDocument/2006/relationships/image" Target="../media/image85.png"/><Relationship Id="rId12" Type="http://schemas.openxmlformats.org/officeDocument/2006/relationships/image" Target="../media/image94.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jpeg"/><Relationship Id="rId5" Type="http://schemas.openxmlformats.org/officeDocument/2006/relationships/image" Target="../media/image93.emf"/><Relationship Id="rId10" Type="http://schemas.openxmlformats.org/officeDocument/2006/relationships/image" Target="../media/image33.emf"/><Relationship Id="rId4" Type="http://schemas.openxmlformats.org/officeDocument/2006/relationships/image" Target="../media/image83.emf"/><Relationship Id="rId9" Type="http://schemas.openxmlformats.org/officeDocument/2006/relationships/oleObject" Target="../embeddings/oleObject14.bin"/><Relationship Id="rId1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64.xml"/><Relationship Id="rId16"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5.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91.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88.jpeg"/><Relationship Id="rId3" Type="http://schemas.openxmlformats.org/officeDocument/2006/relationships/image" Target="../media/image82.emf"/><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notesSlide" Target="../notesSlides/notesSlide65.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image" Target="../media/image85.png"/><Relationship Id="rId5" Type="http://schemas.openxmlformats.org/officeDocument/2006/relationships/oleObject" Target="../embeddings/oleObject16.bin"/><Relationship Id="rId15" Type="http://schemas.openxmlformats.org/officeDocument/2006/relationships/image" Target="../media/image92.png"/><Relationship Id="rId10" Type="http://schemas.openxmlformats.org/officeDocument/2006/relationships/image" Target="../media/image91.emf"/><Relationship Id="rId4" Type="http://schemas.openxmlformats.org/officeDocument/2006/relationships/image" Target="../media/image83.emf"/><Relationship Id="rId9" Type="http://schemas.openxmlformats.org/officeDocument/2006/relationships/image" Target="../media/image90.emf"/><Relationship Id="rId1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120.png"/></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9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23.png"/><Relationship Id="rId7" Type="http://schemas.openxmlformats.org/officeDocument/2006/relationships/image" Target="../media/image85.png"/><Relationship Id="rId12" Type="http://schemas.openxmlformats.org/officeDocument/2006/relationships/image" Target="../media/image33.em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oleObject" Target="../embeddings/oleObject8.bin"/><Relationship Id="rId5" Type="http://schemas.openxmlformats.org/officeDocument/2006/relationships/image" Target="../media/image83.emf"/><Relationship Id="rId10" Type="http://schemas.openxmlformats.org/officeDocument/2006/relationships/image" Target="../media/image88.jpeg"/><Relationship Id="rId4" Type="http://schemas.openxmlformats.org/officeDocument/2006/relationships/image" Target="../media/image82.emf"/><Relationship Id="rId9" Type="http://schemas.openxmlformats.org/officeDocument/2006/relationships/image" Target="../media/image87.jpeg"/></Relationships>
</file>

<file path=ppt/slides/_rels/slide9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33.emf"/><Relationship Id="rId3" Type="http://schemas.openxmlformats.org/officeDocument/2006/relationships/image" Target="../media/image123.png"/><Relationship Id="rId7" Type="http://schemas.openxmlformats.org/officeDocument/2006/relationships/image" Target="../media/image85.png"/><Relationship Id="rId12" Type="http://schemas.openxmlformats.org/officeDocument/2006/relationships/oleObject" Target="../embeddings/oleObject17.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124.png"/><Relationship Id="rId5" Type="http://schemas.openxmlformats.org/officeDocument/2006/relationships/image" Target="../media/image83.emf"/><Relationship Id="rId10" Type="http://schemas.openxmlformats.org/officeDocument/2006/relationships/image" Target="../media/image88.jpeg"/><Relationship Id="rId4" Type="http://schemas.openxmlformats.org/officeDocument/2006/relationships/image" Target="../media/image82.emf"/><Relationship Id="rId9" Type="http://schemas.openxmlformats.org/officeDocument/2006/relationships/image" Target="../media/image87.jpeg"/><Relationship Id="rId14" Type="http://schemas.openxmlformats.org/officeDocument/2006/relationships/image" Target="../media/image125.png"/></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82.emf"/><Relationship Id="rId7" Type="http://schemas.openxmlformats.org/officeDocument/2006/relationships/image" Target="../media/image88.jpe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3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5</a:t>
            </a:r>
          </a:p>
          <a:p>
            <a:r>
              <a:rPr lang="en-US" dirty="0"/>
              <a:t>Cara Brook</a:t>
            </a:r>
          </a:p>
          <a:p>
            <a:r>
              <a:rPr lang="en-US" dirty="0"/>
              <a:t>February 21,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p:sp>
        <p:nvSpPr>
          <p:cNvPr id="6" name="TextBox 5">
            <a:extLst>
              <a:ext uri="{FF2B5EF4-FFF2-40B4-BE49-F238E27FC236}">
                <a16:creationId xmlns:a16="http://schemas.microsoft.com/office/drawing/2014/main" id="{24787D89-3149-9A65-B45A-7A9639F6C7EB}"/>
              </a:ext>
            </a:extLst>
          </p:cNvPr>
          <p:cNvSpPr txBox="1"/>
          <p:nvPr/>
        </p:nvSpPr>
        <p:spPr>
          <a:xfrm>
            <a:off x="3611070" y="2254104"/>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7" name="Picture 6" descr="Chart, line chart&#10;&#10;Description automatically generated">
            <a:extLst>
              <a:ext uri="{FF2B5EF4-FFF2-40B4-BE49-F238E27FC236}">
                <a16:creationId xmlns:a16="http://schemas.microsoft.com/office/drawing/2014/main" id="{FD87A664-E944-3F29-A8EF-444CDBC46DF3}"/>
              </a:ext>
            </a:extLst>
          </p:cNvPr>
          <p:cNvPicPr>
            <a:picLocks noChangeAspect="1"/>
          </p:cNvPicPr>
          <p:nvPr/>
        </p:nvPicPr>
        <p:blipFill rotWithShape="1">
          <a:blip r:embed="rId4"/>
          <a:srcRect l="1865" t="227" r="-1865" b="-227"/>
          <a:stretch/>
        </p:blipFill>
        <p:spPr>
          <a:xfrm>
            <a:off x="3532980" y="3038166"/>
            <a:ext cx="2677914" cy="2842540"/>
          </a:xfrm>
          <a:prstGeom prst="rect">
            <a:avLst/>
          </a:prstGeom>
        </p:spPr>
      </p:pic>
      <p:sp>
        <p:nvSpPr>
          <p:cNvPr id="8" name="TextBox 7">
            <a:extLst>
              <a:ext uri="{FF2B5EF4-FFF2-40B4-BE49-F238E27FC236}">
                <a16:creationId xmlns:a16="http://schemas.microsoft.com/office/drawing/2014/main" id="{BD9BAD93-432D-E92A-B5FE-2546856DD742}"/>
              </a:ext>
            </a:extLst>
          </p:cNvPr>
          <p:cNvSpPr txBox="1"/>
          <p:nvPr/>
        </p:nvSpPr>
        <p:spPr>
          <a:xfrm>
            <a:off x="6658773" y="2254104"/>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9" name="Picture 8" descr="Chart, line chart&#10;&#10;Description automatically generated">
            <a:extLst>
              <a:ext uri="{FF2B5EF4-FFF2-40B4-BE49-F238E27FC236}">
                <a16:creationId xmlns:a16="http://schemas.microsoft.com/office/drawing/2014/main" id="{016B35AF-EB21-24CE-BB38-0C09D3DF42F6}"/>
              </a:ext>
            </a:extLst>
          </p:cNvPr>
          <p:cNvPicPr>
            <a:picLocks noChangeAspect="1"/>
          </p:cNvPicPr>
          <p:nvPr/>
        </p:nvPicPr>
        <p:blipFill>
          <a:blip r:embed="rId5"/>
          <a:stretch>
            <a:fillRect/>
          </a:stretch>
        </p:blipFill>
        <p:spPr>
          <a:xfrm>
            <a:off x="6210894" y="3184435"/>
            <a:ext cx="2962733" cy="2842540"/>
          </a:xfrm>
          <a:prstGeom prst="rect">
            <a:avLst/>
          </a:prstGeom>
        </p:spPr>
      </p:pic>
      <p:sp>
        <p:nvSpPr>
          <p:cNvPr id="10" name="TextBox 9">
            <a:extLst>
              <a:ext uri="{FF2B5EF4-FFF2-40B4-BE49-F238E27FC236}">
                <a16:creationId xmlns:a16="http://schemas.microsoft.com/office/drawing/2014/main" id="{A1546BDE-D9EA-B7ED-55FB-CDF3AE339A59}"/>
              </a:ext>
            </a:extLst>
          </p:cNvPr>
          <p:cNvSpPr txBox="1"/>
          <p:nvPr/>
        </p:nvSpPr>
        <p:spPr>
          <a:xfrm>
            <a:off x="9593012" y="2183105"/>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1" name="Picture 10" descr="Diagram&#10;&#10;Description automatically generated">
            <a:extLst>
              <a:ext uri="{FF2B5EF4-FFF2-40B4-BE49-F238E27FC236}">
                <a16:creationId xmlns:a16="http://schemas.microsoft.com/office/drawing/2014/main" id="{EA4A5D02-3BCE-26F5-704A-41B3A8A79DC0}"/>
              </a:ext>
            </a:extLst>
          </p:cNvPr>
          <p:cNvPicPr>
            <a:picLocks noChangeAspect="1"/>
          </p:cNvPicPr>
          <p:nvPr/>
        </p:nvPicPr>
        <p:blipFill>
          <a:blip r:embed="rId6"/>
          <a:stretch>
            <a:fillRect/>
          </a:stretch>
        </p:blipFill>
        <p:spPr>
          <a:xfrm>
            <a:off x="9396082" y="3108242"/>
            <a:ext cx="2504089" cy="26787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04A4A1-96BB-4B6B-4AC1-E08C6B8677B6}"/>
                  </a:ext>
                </a:extLst>
              </p:cNvPr>
              <p:cNvSpPr txBox="1"/>
              <p:nvPr/>
            </p:nvSpPr>
            <p:spPr>
              <a:xfrm>
                <a:off x="8480443" y="5891308"/>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&lt;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2" name="TextBox 11">
                <a:extLst>
                  <a:ext uri="{FF2B5EF4-FFF2-40B4-BE49-F238E27FC236}">
                    <a16:creationId xmlns:a16="http://schemas.microsoft.com/office/drawing/2014/main" id="{5704A4A1-96BB-4B6B-4AC1-E08C6B8677B6}"/>
                  </a:ext>
                </a:extLst>
              </p:cNvPr>
              <p:cNvSpPr txBox="1">
                <a:spLocks noRot="1" noChangeAspect="1" noMove="1" noResize="1" noEditPoints="1" noAdjustHandles="1" noChangeArrowheads="1" noChangeShapeType="1" noTextEdit="1"/>
              </p:cNvSpPr>
              <p:nvPr/>
            </p:nvSpPr>
            <p:spPr>
              <a:xfrm>
                <a:off x="8480443" y="5891308"/>
                <a:ext cx="4663381" cy="563872"/>
              </a:xfrm>
              <a:prstGeom prst="rect">
                <a:avLst/>
              </a:prstGeom>
              <a:blipFill>
                <a:blip r:embed="rId7"/>
                <a:stretch>
                  <a:fillRect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BB9BBA-D9FF-AA6D-0845-6BC2D6BC90E1}"/>
                  </a:ext>
                </a:extLst>
              </p:cNvPr>
              <p:cNvSpPr txBox="1"/>
              <p:nvPr/>
            </p:nvSpPr>
            <p:spPr>
              <a:xfrm>
                <a:off x="8355539" y="6545793"/>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rgbClr val="0070C0"/>
                              </a:solidFill>
                              <a:latin typeface="Cambria Math" panose="02040503050406030204" pitchFamily="18" charset="0"/>
                            </a:rPr>
                            <m:t>∗</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&gt;1)</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96BB9BBA-D9FF-AA6D-0845-6BC2D6BC90E1}"/>
                  </a:ext>
                </a:extLst>
              </p:cNvPr>
              <p:cNvSpPr txBox="1">
                <a:spLocks noRot="1" noChangeAspect="1" noMove="1" noResize="1" noEditPoints="1" noAdjustHandles="1" noChangeArrowheads="1" noChangeShapeType="1" noTextEdit="1"/>
              </p:cNvSpPr>
              <p:nvPr/>
            </p:nvSpPr>
            <p:spPr>
              <a:xfrm>
                <a:off x="8355539" y="6545793"/>
                <a:ext cx="4663381" cy="276999"/>
              </a:xfrm>
              <a:prstGeom prst="rect">
                <a:avLst/>
              </a:prstGeom>
              <a:blipFill>
                <a:blip r:embed="rId8"/>
                <a:stretch>
                  <a:fillRect b="-347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4AAE24-4E6F-1FC8-DC0A-F797673528A9}"/>
                  </a:ext>
                </a:extLst>
              </p:cNvPr>
              <p:cNvSpPr txBox="1"/>
              <p:nvPr/>
            </p:nvSpPr>
            <p:spPr>
              <a:xfrm>
                <a:off x="6622456" y="6095776"/>
                <a:ext cx="255117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4" name="TextBox 13">
                <a:extLst>
                  <a:ext uri="{FF2B5EF4-FFF2-40B4-BE49-F238E27FC236}">
                    <a16:creationId xmlns:a16="http://schemas.microsoft.com/office/drawing/2014/main" id="{EA4AAE24-4E6F-1FC8-DC0A-F797673528A9}"/>
                  </a:ext>
                </a:extLst>
              </p:cNvPr>
              <p:cNvSpPr txBox="1">
                <a:spLocks noRot="1" noChangeAspect="1" noMove="1" noResize="1" noEditPoints="1" noAdjustHandles="1" noChangeArrowheads="1" noChangeShapeType="1" noTextEdit="1"/>
              </p:cNvSpPr>
              <p:nvPr/>
            </p:nvSpPr>
            <p:spPr>
              <a:xfrm>
                <a:off x="6622456" y="6095776"/>
                <a:ext cx="2551171" cy="563872"/>
              </a:xfrm>
              <a:prstGeom prst="rect">
                <a:avLst/>
              </a:prstGeom>
              <a:blipFill>
                <a:blip r:embed="rId9"/>
                <a:stretch>
                  <a:fillRect t="-2222" b="-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8B726E-817D-E4DC-469C-BF35B866AA5A}"/>
                  </a:ext>
                </a:extLst>
              </p:cNvPr>
              <p:cNvSpPr txBox="1"/>
              <p:nvPr/>
            </p:nvSpPr>
            <p:spPr>
              <a:xfrm>
                <a:off x="2682287" y="6042611"/>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5" name="TextBox 14">
                <a:extLst>
                  <a:ext uri="{FF2B5EF4-FFF2-40B4-BE49-F238E27FC236}">
                    <a16:creationId xmlns:a16="http://schemas.microsoft.com/office/drawing/2014/main" id="{3F8B726E-817D-E4DC-469C-BF35B866AA5A}"/>
                  </a:ext>
                </a:extLst>
              </p:cNvPr>
              <p:cNvSpPr txBox="1">
                <a:spLocks noRot="1" noChangeAspect="1" noMove="1" noResize="1" noEditPoints="1" noAdjustHandles="1" noChangeArrowheads="1" noChangeShapeType="1" noTextEdit="1"/>
              </p:cNvSpPr>
              <p:nvPr/>
            </p:nvSpPr>
            <p:spPr>
              <a:xfrm>
                <a:off x="2682287" y="6042611"/>
                <a:ext cx="4663381" cy="563872"/>
              </a:xfrm>
              <a:prstGeom prst="rect">
                <a:avLst/>
              </a:prstGeom>
              <a:blipFill>
                <a:blip r:embed="rId10"/>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11"/>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12"/>
                <a:stretch>
                  <a:fillRect t="-8696" b="-3478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385042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E1DB62B-8DCE-BF7A-89BB-34C7E8465FF1}"/>
                  </a:ext>
                </a:extLst>
              </p:cNvPr>
              <p:cNvSpPr/>
              <p:nvPr/>
            </p:nvSpPr>
            <p:spPr>
              <a:xfrm>
                <a:off x="540867" y="153277"/>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m:oMathPara>
                </a14:m>
                <a:endParaRPr lang="en-US" sz="5500" dirty="0">
                  <a:solidFill>
                    <a:schemeClr val="tx1"/>
                  </a:solidFill>
                  <a:latin typeface="Franklin Gothic Medium" pitchFamily="34" charset="0"/>
                </a:endParaRPr>
              </a:p>
            </p:txBody>
          </p:sp>
        </mc:Choice>
        <mc:Fallback xmlns="">
          <p:sp>
            <p:nvSpPr>
              <p:cNvPr id="12" name="Rectangle 11">
                <a:extLst>
                  <a:ext uri="{FF2B5EF4-FFF2-40B4-BE49-F238E27FC236}">
                    <a16:creationId xmlns:a16="http://schemas.microsoft.com/office/drawing/2014/main" id="{BE1DB62B-8DCE-BF7A-89BB-34C7E8465FF1}"/>
                  </a:ext>
                </a:extLst>
              </p:cNvPr>
              <p:cNvSpPr>
                <a:spLocks noRot="1" noChangeAspect="1" noMove="1" noResize="1" noEditPoints="1" noAdjustHandles="1" noChangeArrowheads="1" noChangeShapeType="1" noTextEdit="1"/>
              </p:cNvSpPr>
              <p:nvPr/>
            </p:nvSpPr>
            <p:spPr>
              <a:xfrm>
                <a:off x="540867" y="153277"/>
                <a:ext cx="1646249" cy="1353565"/>
              </a:xfrm>
              <a:prstGeom prst="rect">
                <a:avLst/>
              </a:prstGeom>
              <a:blipFill>
                <a:blip r:embed="rId2"/>
                <a:stretch>
                  <a:fillRect/>
                </a:stretch>
              </a:blipFill>
              <a:ln>
                <a:no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33C200E5-80AC-18BB-AAE4-CB7BBC94270A}"/>
              </a:ext>
            </a:extLst>
          </p:cNvPr>
          <p:cNvSpPr txBox="1">
            <a:spLocks/>
          </p:cNvSpPr>
          <p:nvPr/>
        </p:nvSpPr>
        <p:spPr>
          <a:xfrm>
            <a:off x="1837086" y="549549"/>
            <a:ext cx="8517827" cy="825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t>and the Herd Immunity Threshold</a:t>
            </a:r>
          </a:p>
        </p:txBody>
      </p:sp>
      <p:sp>
        <p:nvSpPr>
          <p:cNvPr id="14" name="Content Placeholder 2">
            <a:extLst>
              <a:ext uri="{FF2B5EF4-FFF2-40B4-BE49-F238E27FC236}">
                <a16:creationId xmlns:a16="http://schemas.microsoft.com/office/drawing/2014/main" id="{9EE3BF2A-5FA6-5482-0217-1ACA08E27B05}"/>
              </a:ext>
            </a:extLst>
          </p:cNvPr>
          <p:cNvSpPr txBox="1">
            <a:spLocks/>
          </p:cNvSpPr>
          <p:nvPr/>
        </p:nvSpPr>
        <p:spPr>
          <a:xfrm>
            <a:off x="8325005" y="3801841"/>
            <a:ext cx="3306301" cy="1865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The more transmissible the disease, the higher the HIT!</a:t>
            </a:r>
          </a:p>
        </p:txBody>
      </p:sp>
      <p:pic>
        <p:nvPicPr>
          <p:cNvPr id="7" name="Picture 6">
            <a:extLst>
              <a:ext uri="{FF2B5EF4-FFF2-40B4-BE49-F238E27FC236}">
                <a16:creationId xmlns:a16="http://schemas.microsoft.com/office/drawing/2014/main" id="{5D6877EC-9A02-43E7-2585-951028441652}"/>
              </a:ext>
            </a:extLst>
          </p:cNvPr>
          <p:cNvPicPr>
            <a:picLocks noChangeAspect="1"/>
          </p:cNvPicPr>
          <p:nvPr/>
        </p:nvPicPr>
        <p:blipFill>
          <a:blip r:embed="rId3"/>
          <a:stretch>
            <a:fillRect/>
          </a:stretch>
        </p:blipFill>
        <p:spPr>
          <a:xfrm>
            <a:off x="1919539" y="1506842"/>
            <a:ext cx="8353213" cy="4865255"/>
          </a:xfrm>
          <a:prstGeom prst="rect">
            <a:avLst/>
          </a:prstGeom>
        </p:spPr>
      </p:pic>
      <p:sp>
        <p:nvSpPr>
          <p:cNvPr id="9" name="Content Placeholder 2">
            <a:extLst>
              <a:ext uri="{FF2B5EF4-FFF2-40B4-BE49-F238E27FC236}">
                <a16:creationId xmlns:a16="http://schemas.microsoft.com/office/drawing/2014/main" id="{0EEDFCF0-77F6-6600-BB71-88C6B262D84E}"/>
              </a:ext>
            </a:extLst>
          </p:cNvPr>
          <p:cNvSpPr txBox="1">
            <a:spLocks/>
          </p:cNvSpPr>
          <p:nvPr/>
        </p:nvSpPr>
        <p:spPr>
          <a:xfrm rot="16200000">
            <a:off x="-229986" y="3573914"/>
            <a:ext cx="4589998" cy="455854"/>
          </a:xfrm>
          <a:prstGeom prst="rect">
            <a:avLst/>
          </a:prstGeom>
          <a:solidFill>
            <a:schemeClr val="bg1"/>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Herd immunity threshold (HIT)</a:t>
            </a:r>
          </a:p>
        </p:txBody>
      </p:sp>
    </p:spTree>
    <p:extLst>
      <p:ext uri="{BB962C8B-B14F-4D97-AF65-F5344CB8AC3E}">
        <p14:creationId xmlns:p14="http://schemas.microsoft.com/office/powerpoint/2010/main" val="38060110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B7E173-3B20-A82A-5D86-C6E30CC4D04A}"/>
              </a:ext>
            </a:extLst>
          </p:cNvPr>
          <p:cNvSpPr/>
          <p:nvPr/>
        </p:nvSpPr>
        <p:spPr>
          <a:xfrm>
            <a:off x="7043101" y="2018065"/>
            <a:ext cx="1499290" cy="1572563"/>
          </a:xfrm>
          <a:prstGeom prst="rect">
            <a:avLst/>
          </a:prstGeom>
          <a:solidFill>
            <a:srgbClr val="FFFF00">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pic>
        <p:nvPicPr>
          <p:cNvPr id="15" name="Graphic 7" descr="Woman outline">
            <a:extLst>
              <a:ext uri="{FF2B5EF4-FFF2-40B4-BE49-F238E27FC236}">
                <a16:creationId xmlns:a16="http://schemas.microsoft.com/office/drawing/2014/main" id="{8A6BD0FE-AD47-98ED-6A7F-7A7FBC3C9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904" y="3606204"/>
            <a:ext cx="2431829" cy="2431829"/>
          </a:xfrm>
          <a:prstGeom prst="rect">
            <a:avLst/>
          </a:prstGeom>
        </p:spPr>
      </p:pic>
      <p:pic>
        <p:nvPicPr>
          <p:cNvPr id="16" name="Graphic 9" descr="Woman outline">
            <a:extLst>
              <a:ext uri="{FF2B5EF4-FFF2-40B4-BE49-F238E27FC236}">
                <a16:creationId xmlns:a16="http://schemas.microsoft.com/office/drawing/2014/main" id="{50329C7D-3A7B-F6AE-E1A4-8B9C420E6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537" y="3627062"/>
            <a:ext cx="2431829" cy="2431829"/>
          </a:xfrm>
          <a:prstGeom prst="rect">
            <a:avLst/>
          </a:prstGeom>
        </p:spPr>
      </p:pic>
      <p:pic>
        <p:nvPicPr>
          <p:cNvPr id="17" name="Graphic 11" descr="Woman outline">
            <a:extLst>
              <a:ext uri="{FF2B5EF4-FFF2-40B4-BE49-F238E27FC236}">
                <a16:creationId xmlns:a16="http://schemas.microsoft.com/office/drawing/2014/main" id="{C218EC6F-769D-6B5F-8660-C3F3B9BCE8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160" y="3659099"/>
            <a:ext cx="2431829" cy="2431829"/>
          </a:xfrm>
          <a:prstGeom prst="rect">
            <a:avLst/>
          </a:prstGeom>
        </p:spPr>
      </p:pic>
      <p:pic>
        <p:nvPicPr>
          <p:cNvPr id="18" name="Picture 2" descr="COVID-19 Response | United Nations">
            <a:extLst>
              <a:ext uri="{FF2B5EF4-FFF2-40B4-BE49-F238E27FC236}">
                <a16:creationId xmlns:a16="http://schemas.microsoft.com/office/drawing/2014/main" id="{98463A82-0FD3-41F1-3A7F-002226C216AF}"/>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20086" r="17171"/>
          <a:stretch/>
        </p:blipFill>
        <p:spPr bwMode="auto">
          <a:xfrm>
            <a:off x="5586555" y="4404612"/>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4" descr="Antibodies : Production, Structure, and Classes">
            <a:extLst>
              <a:ext uri="{FF2B5EF4-FFF2-40B4-BE49-F238E27FC236}">
                <a16:creationId xmlns:a16="http://schemas.microsoft.com/office/drawing/2014/main" id="{6899600C-A9A9-9B0E-C2D9-24D0F9C4E1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7318036" y="4470735"/>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B0C6617-F304-C026-D70F-4FBCB4E4E8B6}"/>
              </a:ext>
            </a:extLst>
          </p:cNvPr>
          <p:cNvGrpSpPr/>
          <p:nvPr/>
        </p:nvGrpSpPr>
        <p:grpSpPr>
          <a:xfrm>
            <a:off x="3433344" y="1980743"/>
            <a:ext cx="4939873" cy="1448257"/>
            <a:chOff x="2514122" y="1996212"/>
            <a:chExt cx="4939873" cy="1448257"/>
          </a:xfrm>
        </p:grpSpPr>
        <p:grpSp>
          <p:nvGrpSpPr>
            <p:cNvPr id="21" name="Group 20">
              <a:extLst>
                <a:ext uri="{FF2B5EF4-FFF2-40B4-BE49-F238E27FC236}">
                  <a16:creationId xmlns:a16="http://schemas.microsoft.com/office/drawing/2014/main" id="{D306086F-6F0C-5AA2-BD59-9C47982C7EBE}"/>
                </a:ext>
              </a:extLst>
            </p:cNvPr>
            <p:cNvGrpSpPr/>
            <p:nvPr/>
          </p:nvGrpSpPr>
          <p:grpSpPr>
            <a:xfrm>
              <a:off x="2514122" y="1996212"/>
              <a:ext cx="4085663" cy="1448257"/>
              <a:chOff x="2797962" y="2549616"/>
              <a:chExt cx="2926208" cy="961934"/>
            </a:xfrm>
          </p:grpSpPr>
          <p:graphicFrame>
            <p:nvGraphicFramePr>
              <p:cNvPr id="24" name="Object 23">
                <a:extLst>
                  <a:ext uri="{FF2B5EF4-FFF2-40B4-BE49-F238E27FC236}">
                    <a16:creationId xmlns:a16="http://schemas.microsoft.com/office/drawing/2014/main" id="{185A29F4-96D7-A117-1EDA-8B422FAA21C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5" name="Group 24">
                <a:extLst>
                  <a:ext uri="{FF2B5EF4-FFF2-40B4-BE49-F238E27FC236}">
                    <a16:creationId xmlns:a16="http://schemas.microsoft.com/office/drawing/2014/main" id="{A32A7646-52B7-4DC8-A69B-86177CD7BEC8}"/>
                  </a:ext>
                </a:extLst>
              </p:cNvPr>
              <p:cNvGrpSpPr/>
              <p:nvPr/>
            </p:nvGrpSpPr>
            <p:grpSpPr>
              <a:xfrm>
                <a:off x="2797962" y="2549616"/>
                <a:ext cx="2926208" cy="961932"/>
                <a:chOff x="3373673" y="2139665"/>
                <a:chExt cx="2926208" cy="961932"/>
              </a:xfrm>
            </p:grpSpPr>
            <p:grpSp>
              <p:nvGrpSpPr>
                <p:cNvPr id="28" name="Group 27">
                  <a:extLst>
                    <a:ext uri="{FF2B5EF4-FFF2-40B4-BE49-F238E27FC236}">
                      <a16:creationId xmlns:a16="http://schemas.microsoft.com/office/drawing/2014/main" id="{D4D71BB5-5783-EFCA-5D2F-ABC16A0F0192}"/>
                    </a:ext>
                  </a:extLst>
                </p:cNvPr>
                <p:cNvGrpSpPr/>
                <p:nvPr/>
              </p:nvGrpSpPr>
              <p:grpSpPr>
                <a:xfrm>
                  <a:off x="3373673" y="2139665"/>
                  <a:ext cx="2926208" cy="961932"/>
                  <a:chOff x="3373673" y="2139665"/>
                  <a:chExt cx="2926208" cy="961932"/>
                </a:xfrm>
              </p:grpSpPr>
              <p:sp>
                <p:nvSpPr>
                  <p:cNvPr id="30" name="Rectangle 29">
                    <a:extLst>
                      <a:ext uri="{FF2B5EF4-FFF2-40B4-BE49-F238E27FC236}">
                        <a16:creationId xmlns:a16="http://schemas.microsoft.com/office/drawing/2014/main" id="{3B1B7573-04C2-73DD-04D9-CB65FE837C01}"/>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1051F1B8-BAB8-C19F-E03F-4D13D11D00CF}"/>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9" name="Rectangle 28">
                  <a:extLst>
                    <a:ext uri="{FF2B5EF4-FFF2-40B4-BE49-F238E27FC236}">
                      <a16:creationId xmlns:a16="http://schemas.microsoft.com/office/drawing/2014/main" id="{993C88C0-C4FB-4C93-C52C-8D497B97ED75}"/>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6" name="Straight Arrow Connector 25">
                <a:extLst>
                  <a:ext uri="{FF2B5EF4-FFF2-40B4-BE49-F238E27FC236}">
                    <a16:creationId xmlns:a16="http://schemas.microsoft.com/office/drawing/2014/main" id="{8633C755-CAB2-A191-BF7D-8BEF7D1959C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AFD06E28-E18C-E38C-264E-0D6941945473}"/>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2" name="Rectangle 21">
              <a:extLst>
                <a:ext uri="{FF2B5EF4-FFF2-40B4-BE49-F238E27FC236}">
                  <a16:creationId xmlns:a16="http://schemas.microsoft.com/office/drawing/2014/main" id="{95ED0D42-6B8D-1A1B-5DB7-0F32219C56FA}"/>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3" name="Rectangle 22">
              <a:extLst>
                <a:ext uri="{FF2B5EF4-FFF2-40B4-BE49-F238E27FC236}">
                  <a16:creationId xmlns:a16="http://schemas.microsoft.com/office/drawing/2014/main" id="{49158EA2-0414-791B-A49D-FCB3277586F2}"/>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32" name="Curved Connector 31">
            <a:extLst>
              <a:ext uri="{FF2B5EF4-FFF2-40B4-BE49-F238E27FC236}">
                <a16:creationId xmlns:a16="http://schemas.microsoft.com/office/drawing/2014/main" id="{90B7917D-63C0-0E3D-E964-91DCBA0A5477}"/>
              </a:ext>
            </a:extLst>
          </p:cNvPr>
          <p:cNvCxnSpPr>
            <a:stCxn id="30" idx="0"/>
            <a:endCxn id="23" idx="0"/>
          </p:cNvCxnSpPr>
          <p:nvPr/>
        </p:nvCxnSpPr>
        <p:spPr>
          <a:xfrm rot="16200000" flipH="1">
            <a:off x="5903279" y="323470"/>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8FA563E3-6BB7-9A83-DB40-D27D404E9AED}"/>
                  </a:ext>
                </a:extLst>
              </p:cNvPr>
              <p:cNvSpPr/>
              <p:nvPr/>
            </p:nvSpPr>
            <p:spPr>
              <a:xfrm>
                <a:off x="5372185" y="125135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33" name="Rectangle 32">
                <a:extLst>
                  <a:ext uri="{FF2B5EF4-FFF2-40B4-BE49-F238E27FC236}">
                    <a16:creationId xmlns:a16="http://schemas.microsoft.com/office/drawing/2014/main" id="{8FA563E3-6BB7-9A83-DB40-D27D404E9AED}"/>
                  </a:ext>
                </a:extLst>
              </p:cNvPr>
              <p:cNvSpPr>
                <a:spLocks noRot="1" noChangeAspect="1" noMove="1" noResize="1" noEditPoints="1" noAdjustHandles="1" noChangeArrowheads="1" noChangeShapeType="1" noTextEdit="1"/>
              </p:cNvSpPr>
              <p:nvPr/>
            </p:nvSpPr>
            <p:spPr>
              <a:xfrm>
                <a:off x="5372185" y="1251358"/>
                <a:ext cx="1295753" cy="910126"/>
              </a:xfrm>
              <a:prstGeom prst="rect">
                <a:avLst/>
              </a:prstGeom>
              <a:blipFill>
                <a:blip r:embed="rId11"/>
                <a:stretch>
                  <a:fillRect/>
                </a:stretch>
              </a:blipFill>
              <a:ln>
                <a:noFill/>
              </a:ln>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0CB401D-F9F3-E2DC-ADCC-C97E58A65058}"/>
              </a:ext>
            </a:extLst>
          </p:cNvPr>
          <p:cNvSpPr/>
          <p:nvPr/>
        </p:nvSpPr>
        <p:spPr>
          <a:xfrm>
            <a:off x="8917989" y="2461818"/>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5" name="Straight Arrow Connector 34">
            <a:extLst>
              <a:ext uri="{FF2B5EF4-FFF2-40B4-BE49-F238E27FC236}">
                <a16:creationId xmlns:a16="http://schemas.microsoft.com/office/drawing/2014/main" id="{427A7658-5735-8B16-C386-BB17CD2538DB}"/>
              </a:ext>
            </a:extLst>
          </p:cNvPr>
          <p:cNvCxnSpPr>
            <a:cxnSpLocks/>
          </p:cNvCxnSpPr>
          <p:nvPr/>
        </p:nvCxnSpPr>
        <p:spPr>
          <a:xfrm flipH="1">
            <a:off x="8454430" y="2736591"/>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5498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82FE4C-431B-D978-1894-A133D5E6BABF}"/>
              </a:ext>
            </a:extLst>
          </p:cNvPr>
          <p:cNvSpPr/>
          <p:nvPr/>
        </p:nvSpPr>
        <p:spPr>
          <a:xfrm>
            <a:off x="259702" y="2463282"/>
            <a:ext cx="8119188" cy="41287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6268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46082" name="Picture 2" descr="Smallpox - Wikipedia">
            <a:extLst>
              <a:ext uri="{FF2B5EF4-FFF2-40B4-BE49-F238E27FC236}">
                <a16:creationId xmlns:a16="http://schemas.microsoft.com/office/drawing/2014/main" id="{23C013E9-F17C-F425-605C-D448C02FF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5113" y="1413536"/>
            <a:ext cx="3397185" cy="5178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CAEACF-0019-9E9A-A77D-2BDA960F72B9}"/>
              </a:ext>
            </a:extLst>
          </p:cNvPr>
          <p:cNvSpPr/>
          <p:nvPr/>
        </p:nvSpPr>
        <p:spPr>
          <a:xfrm>
            <a:off x="259702" y="3209731"/>
            <a:ext cx="8119188" cy="3382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27559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4665305"/>
            <a:ext cx="8119188" cy="1926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a:extLst>
              <a:ext uri="{FF2B5EF4-FFF2-40B4-BE49-F238E27FC236}">
                <a16:creationId xmlns:a16="http://schemas.microsoft.com/office/drawing/2014/main" id="{F9CCF57A-D735-5F12-BBE6-970C0259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902" y="3865529"/>
            <a:ext cx="3813110" cy="2735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358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a:t>
            </a:r>
            <a:r>
              <a:rPr lang="en-US" dirty="0"/>
              <a:t>) via inoculation with scab material from a recent patient infected with </a:t>
            </a:r>
            <a:r>
              <a:rPr lang="en-US" i="1" dirty="0"/>
              <a:t>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sp>
        <p:nvSpPr>
          <p:cNvPr id="4" name="Rectangle 3">
            <a:extLst>
              <a:ext uri="{FF2B5EF4-FFF2-40B4-BE49-F238E27FC236}">
                <a16:creationId xmlns:a16="http://schemas.microsoft.com/office/drawing/2014/main" id="{51CAEACF-0019-9E9A-A77D-2BDA960F72B9}"/>
              </a:ext>
            </a:extLst>
          </p:cNvPr>
          <p:cNvSpPr/>
          <p:nvPr/>
        </p:nvSpPr>
        <p:spPr>
          <a:xfrm>
            <a:off x="259702" y="5444464"/>
            <a:ext cx="8119188" cy="114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71D9A4C0-D035-BCED-1AEA-F58EB0251C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8011886" y="3668110"/>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60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4"/>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5"/>
                <a:stretch>
                  <a:fillRect t="-8696" b="-34783"/>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2924FAC-DF4B-CB37-61C1-33CBA5076D7D}"/>
              </a:ext>
            </a:extLst>
          </p:cNvPr>
          <p:cNvSpPr txBox="1"/>
          <p:nvPr/>
        </p:nvSpPr>
        <p:spPr>
          <a:xfrm>
            <a:off x="3385985" y="3429000"/>
            <a:ext cx="3539034" cy="2492990"/>
          </a:xfrm>
          <a:prstGeom prst="rect">
            <a:avLst/>
          </a:prstGeom>
          <a:solidFill>
            <a:schemeClr val="bg1"/>
          </a:solidFill>
        </p:spPr>
        <p:txBody>
          <a:bodyPr wrap="square">
            <a:spAutoFit/>
          </a:bodyPr>
          <a:lstStyle/>
          <a:p>
            <a:pPr algn="ctr"/>
            <a:r>
              <a:rPr lang="en-US" sz="2600" dirty="0">
                <a:latin typeface="Calibri" panose="020F0502020204030204" pitchFamily="34" charset="0"/>
                <a:cs typeface="Calibri" panose="020F0502020204030204" pitchFamily="34" charset="0"/>
              </a:rPr>
              <a:t>Stable coexistence is possible when intraspecies competitive interactions are greater than interspecies interactions.</a:t>
            </a:r>
          </a:p>
        </p:txBody>
      </p:sp>
    </p:spTree>
    <p:extLst>
      <p:ext uri="{BB962C8B-B14F-4D97-AF65-F5344CB8AC3E}">
        <p14:creationId xmlns:p14="http://schemas.microsoft.com/office/powerpoint/2010/main" val="13951656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166-3980-8E1D-3C95-1E83AF61FD06}"/>
              </a:ext>
            </a:extLst>
          </p:cNvPr>
          <p:cNvSpPr>
            <a:spLocks noGrp="1"/>
          </p:cNvSpPr>
          <p:nvPr>
            <p:ph type="title"/>
          </p:nvPr>
        </p:nvSpPr>
        <p:spPr>
          <a:xfrm>
            <a:off x="838200" y="158726"/>
            <a:ext cx="10515600" cy="1325563"/>
          </a:xfrm>
        </p:spPr>
        <p:txBody>
          <a:bodyPr/>
          <a:lstStyle/>
          <a:p>
            <a:r>
              <a:rPr lang="en-US" dirty="0">
                <a:latin typeface="Calibri" panose="020F0502020204030204" pitchFamily="34" charset="0"/>
                <a:cs typeface="Calibri" panose="020F0502020204030204" pitchFamily="34" charset="0"/>
              </a:rPr>
              <a:t>Vaccination stems from a long history</a:t>
            </a:r>
          </a:p>
        </p:txBody>
      </p:sp>
      <p:pic>
        <p:nvPicPr>
          <p:cNvPr id="13" name="Picture 12" descr="poster_best_fit_models_combined.pdf">
            <a:extLst>
              <a:ext uri="{FF2B5EF4-FFF2-40B4-BE49-F238E27FC236}">
                <a16:creationId xmlns:a16="http://schemas.microsoft.com/office/drawing/2014/main" id="{11F69BBA-8D7F-8284-0211-E538FC821231}"/>
              </a:ext>
            </a:extLst>
          </p:cNvPr>
          <p:cNvPicPr>
            <a:picLocks noChangeAspect="1"/>
          </p:cNvPicPr>
          <p:nvPr/>
        </p:nvPicPr>
        <p:blipFill rotWithShape="1">
          <a:blip r:embed="rId2">
            <a:extLst>
              <a:ext uri="{28A0092B-C50C-407E-A947-70E740481C1C}">
                <a14:useLocalDpi xmlns:a14="http://schemas.microsoft.com/office/drawing/2010/main" val="0"/>
              </a:ext>
            </a:extLst>
          </a:blip>
          <a:srcRect l="66185" t="2189" b="48960"/>
          <a:stretch/>
        </p:blipFill>
        <p:spPr>
          <a:xfrm>
            <a:off x="27726629" y="20370087"/>
            <a:ext cx="4769932" cy="4447031"/>
          </a:xfrm>
          <a:prstGeom prst="rect">
            <a:avLst/>
          </a:prstGeom>
        </p:spPr>
      </p:pic>
      <p:pic>
        <p:nvPicPr>
          <p:cNvPr id="14" name="Picture 13" descr="poster_best_fit_models_combined.pdf">
            <a:extLst>
              <a:ext uri="{FF2B5EF4-FFF2-40B4-BE49-F238E27FC236}">
                <a16:creationId xmlns:a16="http://schemas.microsoft.com/office/drawing/2014/main" id="{D867FC79-44F7-1930-E0A6-F47917A9AAB1}"/>
              </a:ext>
            </a:extLst>
          </p:cNvPr>
          <p:cNvPicPr>
            <a:picLocks noChangeAspect="1"/>
          </p:cNvPicPr>
          <p:nvPr/>
        </p:nvPicPr>
        <p:blipFill rotWithShape="1">
          <a:blip r:embed="rId3">
            <a:extLst>
              <a:ext uri="{28A0092B-C50C-407E-A947-70E740481C1C}">
                <a14:useLocalDpi xmlns:a14="http://schemas.microsoft.com/office/drawing/2010/main" val="0"/>
              </a:ext>
            </a:extLst>
          </a:blip>
          <a:srcRect l="66204" t="49406"/>
          <a:stretch/>
        </p:blipFill>
        <p:spPr>
          <a:xfrm>
            <a:off x="27742844" y="24815124"/>
            <a:ext cx="4767239" cy="4605714"/>
          </a:xfrm>
          <a:prstGeom prst="rect">
            <a:avLst/>
          </a:prstGeom>
        </p:spPr>
      </p:pic>
      <p:sp>
        <p:nvSpPr>
          <p:cNvPr id="3" name="Content Placeholder 2">
            <a:extLst>
              <a:ext uri="{FF2B5EF4-FFF2-40B4-BE49-F238E27FC236}">
                <a16:creationId xmlns:a16="http://schemas.microsoft.com/office/drawing/2014/main" id="{F51AEFAB-9786-1A38-6D91-FCD866E94495}"/>
              </a:ext>
            </a:extLst>
          </p:cNvPr>
          <p:cNvSpPr txBox="1">
            <a:spLocks/>
          </p:cNvSpPr>
          <p:nvPr/>
        </p:nvSpPr>
        <p:spPr>
          <a:xfrm>
            <a:off x="259702" y="1413536"/>
            <a:ext cx="8275411" cy="54444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Variolation: Early attempts to provide protection against smallpox (</a:t>
            </a:r>
            <a:r>
              <a:rPr lang="en-US" i="1" dirty="0"/>
              <a:t>Variola virus</a:t>
            </a:r>
            <a:r>
              <a:rPr lang="en-US" dirty="0"/>
              <a:t>) via inoculation with scab material from a recent patient infected with Variola minor</a:t>
            </a:r>
          </a:p>
          <a:p>
            <a:pPr lvl="1"/>
            <a:r>
              <a:rPr lang="en-US" sz="2500" dirty="0"/>
              <a:t>First described in China in the 10</a:t>
            </a:r>
            <a:r>
              <a:rPr lang="en-US" sz="2500" baseline="30000" dirty="0"/>
              <a:t>th</a:t>
            </a:r>
            <a:r>
              <a:rPr lang="en-US" sz="2500" dirty="0"/>
              <a:t> century</a:t>
            </a:r>
          </a:p>
          <a:p>
            <a:pPr lvl="1"/>
            <a:r>
              <a:rPr lang="en-US" sz="2500" dirty="0"/>
              <a:t>Caused 1% mortality!</a:t>
            </a:r>
          </a:p>
          <a:p>
            <a:r>
              <a:rPr lang="en-US" dirty="0"/>
              <a:t>1789 Edward Jenner used cowpox vesicles to inoculate an 8-year-old boy</a:t>
            </a:r>
          </a:p>
          <a:p>
            <a:pPr lvl="1"/>
            <a:r>
              <a:rPr lang="en-US" sz="2500" dirty="0"/>
              <a:t> Later inoculated with smallpox and boy was unaffected</a:t>
            </a:r>
          </a:p>
          <a:p>
            <a:pPr lvl="1"/>
            <a:r>
              <a:rPr lang="en-US" sz="2500" dirty="0">
                <a:effectLst/>
              </a:rPr>
              <a:t>The first vaccine, taken from </a:t>
            </a:r>
            <a:r>
              <a:rPr lang="en-US" sz="2500" i="1" dirty="0" err="1">
                <a:effectLst/>
              </a:rPr>
              <a:t>vacca</a:t>
            </a:r>
            <a:r>
              <a:rPr lang="en-US" sz="2500" i="1" dirty="0">
                <a:effectLst/>
              </a:rPr>
              <a:t>, </a:t>
            </a:r>
            <a:r>
              <a:rPr lang="en-US" sz="2500" dirty="0">
                <a:effectLst/>
              </a:rPr>
              <a:t>cow in Latin</a:t>
            </a:r>
            <a:endParaRPr lang="en-US" sz="2500" dirty="0"/>
          </a:p>
          <a:p>
            <a:r>
              <a:rPr lang="en-US" dirty="0"/>
              <a:t>Smallpox was globally eradicated in 1977, following a massive international campaign</a:t>
            </a:r>
          </a:p>
          <a:p>
            <a:r>
              <a:rPr lang="en-US" dirty="0"/>
              <a:t>Today, we are seeing enhanced transmission of monkeypox partly resulting from a lack of circulating immunity to closely related smallpox</a:t>
            </a:r>
          </a:p>
        </p:txBody>
      </p:sp>
      <p:pic>
        <p:nvPicPr>
          <p:cNvPr id="52226" name="Picture 2" descr="San Francisco running out of monkeypox vaccine as demand surges">
            <a:extLst>
              <a:ext uri="{FF2B5EF4-FFF2-40B4-BE49-F238E27FC236}">
                <a16:creationId xmlns:a16="http://schemas.microsoft.com/office/drawing/2014/main" id="{89365D09-1FAA-6BE2-84F2-60867D4833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63" t="11781"/>
          <a:stretch/>
        </p:blipFill>
        <p:spPr bwMode="auto">
          <a:xfrm>
            <a:off x="7893698" y="3587726"/>
            <a:ext cx="4298302" cy="32702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47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0EB6-A36B-094D-3F7E-28AB7A82670F}"/>
              </a:ext>
            </a:extLst>
          </p:cNvPr>
          <p:cNvSpPr>
            <a:spLocks noGrp="1"/>
          </p:cNvSpPr>
          <p:nvPr>
            <p:ph type="title"/>
          </p:nvPr>
        </p:nvSpPr>
        <p:spPr/>
        <p:txBody>
          <a:bodyPr/>
          <a:lstStyle/>
          <a:p>
            <a:r>
              <a:rPr lang="en-US" dirty="0"/>
              <a:t>Only two global vaccination success stories</a:t>
            </a:r>
          </a:p>
        </p:txBody>
      </p:sp>
      <p:pic>
        <p:nvPicPr>
          <p:cNvPr id="54274" name="Picture 2" descr="International Collaboration and Rivalry in the Early Fight Against  Rinderpest – EuropeNow">
            <a:extLst>
              <a:ext uri="{FF2B5EF4-FFF2-40B4-BE49-F238E27FC236}">
                <a16:creationId xmlns:a16="http://schemas.microsoft.com/office/drawing/2014/main" id="{FD6FFF9E-CE2D-9C48-5265-93BA213F2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507" y="2177829"/>
            <a:ext cx="5023339"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2" descr="Dr. Melvin Sanicas on Twitter: &quot;#OnThisDay 40 years #smallpox was declared  dead! A timely reminder that #VaccinesWork #VaccinesSaveLives&quot; / Twitter">
            <a:extLst>
              <a:ext uri="{FF2B5EF4-FFF2-40B4-BE49-F238E27FC236}">
                <a16:creationId xmlns:a16="http://schemas.microsoft.com/office/drawing/2014/main" id="{F99660A7-37EE-282D-00C7-44107EE05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08" r="16021" b="6973"/>
          <a:stretch/>
        </p:blipFill>
        <p:spPr bwMode="auto">
          <a:xfrm>
            <a:off x="1579984" y="2177829"/>
            <a:ext cx="4180114" cy="31898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42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141995" y="-262091"/>
            <a:ext cx="12192000" cy="1325563"/>
          </a:xfrm>
        </p:spPr>
        <p:txBody>
          <a:bodyPr>
            <a:normAutofit/>
          </a:bodyPr>
          <a:lstStyle/>
          <a:p>
            <a:r>
              <a:rPr lang="en-US" sz="3800" dirty="0">
                <a:latin typeface="+mn-lt"/>
              </a:rPr>
              <a:t>The pace of vaccine development has accelerated drastically</a:t>
            </a:r>
          </a:p>
        </p:txBody>
      </p:sp>
    </p:spTree>
    <p:extLst>
      <p:ext uri="{BB962C8B-B14F-4D97-AF65-F5344CB8AC3E}">
        <p14:creationId xmlns:p14="http://schemas.microsoft.com/office/powerpoint/2010/main" val="411997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Vaccination innovation chart">
            <a:extLst>
              <a:ext uri="{FF2B5EF4-FFF2-40B4-BE49-F238E27FC236}">
                <a16:creationId xmlns:a16="http://schemas.microsoft.com/office/drawing/2014/main" id="{535ABEE9-51C5-D2A5-8C19-8E82B64FBDE1}"/>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11248"/>
          <a:stretch/>
        </p:blipFill>
        <p:spPr bwMode="auto">
          <a:xfrm>
            <a:off x="2225903" y="823422"/>
            <a:ext cx="8024183" cy="5521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Vaccination innovation chart">
            <a:extLst>
              <a:ext uri="{FF2B5EF4-FFF2-40B4-BE49-F238E27FC236}">
                <a16:creationId xmlns:a16="http://schemas.microsoft.com/office/drawing/2014/main" id="{086B4A7E-D03E-C8E1-2277-33DF4D3A40B0}"/>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97550"/>
          <a:stretch/>
        </p:blipFill>
        <p:spPr bwMode="auto">
          <a:xfrm>
            <a:off x="2225904" y="6630444"/>
            <a:ext cx="8024183"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480BDE-1946-7DF9-ED7C-68C22E4D5834}"/>
              </a:ext>
            </a:extLst>
          </p:cNvPr>
          <p:cNvSpPr>
            <a:spLocks noGrp="1"/>
          </p:cNvSpPr>
          <p:nvPr>
            <p:ph type="title"/>
          </p:nvPr>
        </p:nvSpPr>
        <p:spPr>
          <a:xfrm>
            <a:off x="0" y="-177440"/>
            <a:ext cx="12192000" cy="1325563"/>
          </a:xfrm>
        </p:spPr>
        <p:txBody>
          <a:bodyPr>
            <a:normAutofit/>
          </a:bodyPr>
          <a:lstStyle/>
          <a:p>
            <a:pPr algn="ctr"/>
            <a:r>
              <a:rPr lang="en-US" sz="3800" dirty="0">
                <a:latin typeface="+mn-lt"/>
              </a:rPr>
              <a:t>But we still lack vaccines for several important diseases.</a:t>
            </a:r>
          </a:p>
        </p:txBody>
      </p:sp>
      <p:sp>
        <p:nvSpPr>
          <p:cNvPr id="2" name="Rectangle 1">
            <a:extLst>
              <a:ext uri="{FF2B5EF4-FFF2-40B4-BE49-F238E27FC236}">
                <a16:creationId xmlns:a16="http://schemas.microsoft.com/office/drawing/2014/main" id="{D889FFCF-ACA8-C7F2-4684-34616DA3DE04}"/>
              </a:ext>
            </a:extLst>
          </p:cNvPr>
          <p:cNvSpPr/>
          <p:nvPr/>
        </p:nvSpPr>
        <p:spPr>
          <a:xfrm>
            <a:off x="4497355" y="1551637"/>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6EA55B-68EE-D442-54A6-4BBF2F263FBE}"/>
              </a:ext>
            </a:extLst>
          </p:cNvPr>
          <p:cNvSpPr/>
          <p:nvPr/>
        </p:nvSpPr>
        <p:spPr>
          <a:xfrm>
            <a:off x="4558692" y="288070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32957-A06A-4864-95AB-1E98E45706A1}"/>
              </a:ext>
            </a:extLst>
          </p:cNvPr>
          <p:cNvSpPr/>
          <p:nvPr/>
        </p:nvSpPr>
        <p:spPr>
          <a:xfrm>
            <a:off x="4558693" y="343588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328A6C-3C03-4CE8-A5E1-B957046C816F}"/>
              </a:ext>
            </a:extLst>
          </p:cNvPr>
          <p:cNvSpPr/>
          <p:nvPr/>
        </p:nvSpPr>
        <p:spPr>
          <a:xfrm>
            <a:off x="4558692" y="5571774"/>
            <a:ext cx="7366988" cy="251643"/>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1434A-C408-E051-2FAB-DFE902A2EF5B}"/>
              </a:ext>
            </a:extLst>
          </p:cNvPr>
          <p:cNvSpPr/>
          <p:nvPr/>
        </p:nvSpPr>
        <p:spPr>
          <a:xfrm>
            <a:off x="4497355" y="1815838"/>
            <a:ext cx="7366988" cy="318654"/>
          </a:xfrm>
          <a:prstGeom prst="rect">
            <a:avLst/>
          </a:prstGeom>
          <a:solidFill>
            <a:srgbClr val="FFFF00">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580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1752903"/>
            <a:ext cx="8940281" cy="2165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catter chart&#10;&#10;Description automatically generated">
            <a:extLst>
              <a:ext uri="{FF2B5EF4-FFF2-40B4-BE49-F238E27FC236}">
                <a16:creationId xmlns:a16="http://schemas.microsoft.com/office/drawing/2014/main" id="{E09E14F9-BF0C-5795-DDFA-5AB31A07F12A}"/>
              </a:ext>
            </a:extLst>
          </p:cNvPr>
          <p:cNvPicPr>
            <a:picLocks noChangeAspect="1"/>
          </p:cNvPicPr>
          <p:nvPr/>
        </p:nvPicPr>
        <p:blipFill>
          <a:blip r:embed="rId3"/>
          <a:stretch>
            <a:fillRect/>
          </a:stretch>
        </p:blipFill>
        <p:spPr>
          <a:xfrm>
            <a:off x="5313800" y="1941520"/>
            <a:ext cx="6669896" cy="4295540"/>
          </a:xfrm>
          <a:prstGeom prst="rect">
            <a:avLst/>
          </a:prstGeom>
        </p:spPr>
      </p:pic>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500D9E-FDCB-A248-E3B8-D5CB27265772}"/>
                  </a:ext>
                </a:extLst>
              </p:cNvPr>
              <p:cNvSpPr/>
              <p:nvPr/>
            </p:nvSpPr>
            <p:spPr>
              <a:xfrm>
                <a:off x="0" y="5657671"/>
                <a:ext cx="3411251" cy="1200329"/>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latin typeface="Cambria Math" panose="02040503050406030204" pitchFamily="18" charset="0"/>
                        <a:ea typeface="Cambria Math" panose="02040503050406030204" pitchFamily="18" charset="0"/>
                        <a:cs typeface="Cambria Math"/>
                      </a:rPr>
                      <m:t>𝜈</m:t>
                    </m:r>
                  </m:oMath>
                </a14:m>
                <a:r>
                  <a:rPr lang="en-US" dirty="0">
                    <a:cs typeface="Times New Roman"/>
                  </a:rPr>
                  <a:t> </a:t>
                </a:r>
                <a:r>
                  <a:rPr lang="en-US" dirty="0">
                    <a:ea typeface="Lucida Grande"/>
                    <a:cs typeface="Times New Roman"/>
                  </a:rPr>
                  <a:t>= vaccination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 </m:t>
                    </m:r>
                  </m:oMath>
                </a14:m>
                <a:r>
                  <a:rPr lang="en-US" dirty="0">
                    <a:highlight>
                      <a:srgbClr val="FFFF00"/>
                    </a:highlight>
                    <a:ea typeface="Lucida Grande"/>
                    <a:cs typeface="Times New Roman"/>
                  </a:rPr>
                  <a:t>= rate waning</a:t>
                </a:r>
                <a:r>
                  <a:rPr lang="en-US" dirty="0">
                    <a:highlight>
                      <a:srgbClr val="FFFF00"/>
                    </a:highlight>
                    <a:cs typeface="Times New Roman"/>
                  </a:rPr>
                  <a:t> </a:t>
                </a:r>
                <a:r>
                  <a:rPr lang="en-US" dirty="0">
                    <a:highlight>
                      <a:srgbClr val="FFFF00"/>
                    </a:highlight>
                    <a:ea typeface="Lucida Grande"/>
                    <a:cs typeface="Times New Roman"/>
                  </a:rPr>
                  <a:t>immunity</a:t>
                </a:r>
              </a:p>
            </p:txBody>
          </p:sp>
        </mc:Choice>
        <mc:Fallback xmlns="">
          <p:sp>
            <p:nvSpPr>
              <p:cNvPr id="11" name="Rectangle 10">
                <a:extLst>
                  <a:ext uri="{FF2B5EF4-FFF2-40B4-BE49-F238E27FC236}">
                    <a16:creationId xmlns:a16="http://schemas.microsoft.com/office/drawing/2014/main" id="{30500D9E-FDCB-A248-E3B8-D5CB27265772}"/>
                  </a:ext>
                </a:extLst>
              </p:cNvPr>
              <p:cNvSpPr>
                <a:spLocks noRot="1" noChangeAspect="1" noMove="1" noResize="1" noEditPoints="1" noAdjustHandles="1" noChangeArrowheads="1" noChangeShapeType="1" noTextEdit="1"/>
              </p:cNvSpPr>
              <p:nvPr/>
            </p:nvSpPr>
            <p:spPr>
              <a:xfrm>
                <a:off x="0" y="5657671"/>
                <a:ext cx="3411251" cy="1200329"/>
              </a:xfrm>
              <a:prstGeom prst="rect">
                <a:avLst/>
              </a:prstGeom>
              <a:blipFill>
                <a:blip r:embed="rId6"/>
                <a:stretch>
                  <a:fillRect l="-1487" t="-2105" b="-842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D6AD322-2B42-EDD2-1B3E-961626E66FB2}"/>
              </a:ext>
            </a:extLst>
          </p:cNvPr>
          <p:cNvGrpSpPr/>
          <p:nvPr/>
        </p:nvGrpSpPr>
        <p:grpSpPr>
          <a:xfrm>
            <a:off x="328897" y="2585297"/>
            <a:ext cx="4939873" cy="1448257"/>
            <a:chOff x="2514122" y="1996212"/>
            <a:chExt cx="4939873" cy="1448257"/>
          </a:xfrm>
        </p:grpSpPr>
        <p:grpSp>
          <p:nvGrpSpPr>
            <p:cNvPr id="13" name="Group 12">
              <a:extLst>
                <a:ext uri="{FF2B5EF4-FFF2-40B4-BE49-F238E27FC236}">
                  <a16:creationId xmlns:a16="http://schemas.microsoft.com/office/drawing/2014/main" id="{45663472-E247-20F7-66AF-E13F7FBC7B6C}"/>
                </a:ext>
              </a:extLst>
            </p:cNvPr>
            <p:cNvGrpSpPr/>
            <p:nvPr/>
          </p:nvGrpSpPr>
          <p:grpSpPr>
            <a:xfrm>
              <a:off x="2514122" y="1996212"/>
              <a:ext cx="4085663" cy="1448257"/>
              <a:chOff x="2797962" y="2549616"/>
              <a:chExt cx="2926208" cy="961934"/>
            </a:xfrm>
          </p:grpSpPr>
          <p:graphicFrame>
            <p:nvGraphicFramePr>
              <p:cNvPr id="16" name="Object 15">
                <a:extLst>
                  <a:ext uri="{FF2B5EF4-FFF2-40B4-BE49-F238E27FC236}">
                    <a16:creationId xmlns:a16="http://schemas.microsoft.com/office/drawing/2014/main" id="{50EB571E-8D95-E00C-A5AA-20B41B032B4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7" imgW="114300" imgH="165100" progId="Equation.3">
                      <p:embed/>
                    </p:oleObj>
                  </mc:Choice>
                  <mc:Fallback>
                    <p:oleObj name="Equation" r:id="rId7"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8"/>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D87FD35-2995-4F4E-54D3-9D1E2F12A6DA}"/>
                  </a:ext>
                </a:extLst>
              </p:cNvPr>
              <p:cNvGrpSpPr/>
              <p:nvPr/>
            </p:nvGrpSpPr>
            <p:grpSpPr>
              <a:xfrm>
                <a:off x="2797962" y="2549616"/>
                <a:ext cx="2926208" cy="961932"/>
                <a:chOff x="3373673" y="2139665"/>
                <a:chExt cx="2926208" cy="961932"/>
              </a:xfrm>
            </p:grpSpPr>
            <p:grpSp>
              <p:nvGrpSpPr>
                <p:cNvPr id="20" name="Group 19">
                  <a:extLst>
                    <a:ext uri="{FF2B5EF4-FFF2-40B4-BE49-F238E27FC236}">
                      <a16:creationId xmlns:a16="http://schemas.microsoft.com/office/drawing/2014/main" id="{FBD4EA26-E1D9-EF0E-81C4-247A2D083891}"/>
                    </a:ext>
                  </a:extLst>
                </p:cNvPr>
                <p:cNvGrpSpPr/>
                <p:nvPr/>
              </p:nvGrpSpPr>
              <p:grpSpPr>
                <a:xfrm>
                  <a:off x="3373673" y="2139665"/>
                  <a:ext cx="2926208" cy="961932"/>
                  <a:chOff x="3373673" y="2139665"/>
                  <a:chExt cx="2926208" cy="961932"/>
                </a:xfrm>
              </p:grpSpPr>
              <p:sp>
                <p:nvSpPr>
                  <p:cNvPr id="22" name="Rectangle 21">
                    <a:extLst>
                      <a:ext uri="{FF2B5EF4-FFF2-40B4-BE49-F238E27FC236}">
                        <a16:creationId xmlns:a16="http://schemas.microsoft.com/office/drawing/2014/main" id="{C0A3703B-1BED-DDAA-37FA-10EDC58F746C}"/>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3" name="Rectangle 22">
                    <a:extLst>
                      <a:ext uri="{FF2B5EF4-FFF2-40B4-BE49-F238E27FC236}">
                        <a16:creationId xmlns:a16="http://schemas.microsoft.com/office/drawing/2014/main" id="{F8A2EEEB-23EE-AFEC-7ACC-A1A624971840}"/>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1" name="Rectangle 20">
                  <a:extLst>
                    <a:ext uri="{FF2B5EF4-FFF2-40B4-BE49-F238E27FC236}">
                      <a16:creationId xmlns:a16="http://schemas.microsoft.com/office/drawing/2014/main" id="{589C1355-3F76-AFF0-D1B6-3A2DC736DE93}"/>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8" name="Straight Arrow Connector 17">
                <a:extLst>
                  <a:ext uri="{FF2B5EF4-FFF2-40B4-BE49-F238E27FC236}">
                    <a16:creationId xmlns:a16="http://schemas.microsoft.com/office/drawing/2014/main" id="{943ABFD0-0794-909F-21E8-06CFFC9C5D9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C80F4D2-696A-C4F9-054E-EEDE334E30FB}"/>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4" name="Rectangle 13">
              <a:extLst>
                <a:ext uri="{FF2B5EF4-FFF2-40B4-BE49-F238E27FC236}">
                  <a16:creationId xmlns:a16="http://schemas.microsoft.com/office/drawing/2014/main" id="{B1F556C9-3C2E-DB2F-4F4C-7D00B2387B5B}"/>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5" name="Rectangle 14">
              <a:extLst>
                <a:ext uri="{FF2B5EF4-FFF2-40B4-BE49-F238E27FC236}">
                  <a16:creationId xmlns:a16="http://schemas.microsoft.com/office/drawing/2014/main" id="{8CD666FB-6274-0FBC-5D5A-C85A7FA68456}"/>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4" name="Curved Connector 23">
            <a:extLst>
              <a:ext uri="{FF2B5EF4-FFF2-40B4-BE49-F238E27FC236}">
                <a16:creationId xmlns:a16="http://schemas.microsoft.com/office/drawing/2014/main" id="{B4E6E3C8-3EF2-CB8A-2CEA-5EF5A92EFCC3}"/>
              </a:ext>
            </a:extLst>
          </p:cNvPr>
          <p:cNvCxnSpPr>
            <a:stCxn id="22" idx="0"/>
            <a:endCxn id="15" idx="0"/>
          </p:cNvCxnSpPr>
          <p:nvPr/>
        </p:nvCxnSpPr>
        <p:spPr>
          <a:xfrm rot="16200000" flipH="1">
            <a:off x="2798832" y="928024"/>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FAE39E9-A48A-DB9E-44BA-1B1FD525B211}"/>
                  </a:ext>
                </a:extLst>
              </p:cNvPr>
              <p:cNvSpPr/>
              <p:nvPr/>
            </p:nvSpPr>
            <p:spPr>
              <a:xfrm>
                <a:off x="2318835" y="1793638"/>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cs typeface="Cambria Math"/>
                </a:endParaRPr>
              </a:p>
            </p:txBody>
          </p:sp>
        </mc:Choice>
        <mc:Fallback xmlns="">
          <p:sp>
            <p:nvSpPr>
              <p:cNvPr id="25" name="Rectangle 24">
                <a:extLst>
                  <a:ext uri="{FF2B5EF4-FFF2-40B4-BE49-F238E27FC236}">
                    <a16:creationId xmlns:a16="http://schemas.microsoft.com/office/drawing/2014/main" id="{2FAE39E9-A48A-DB9E-44BA-1B1FD525B211}"/>
                  </a:ext>
                </a:extLst>
              </p:cNvPr>
              <p:cNvSpPr>
                <a:spLocks noRot="1" noChangeAspect="1" noMove="1" noResize="1" noEditPoints="1" noAdjustHandles="1" noChangeArrowheads="1" noChangeShapeType="1" noTextEdit="1"/>
              </p:cNvSpPr>
              <p:nvPr/>
            </p:nvSpPr>
            <p:spPr>
              <a:xfrm>
                <a:off x="2318835" y="1793638"/>
                <a:ext cx="1295753" cy="910126"/>
              </a:xfrm>
              <a:prstGeom prst="rect">
                <a:avLst/>
              </a:prstGeom>
              <a:blipFill>
                <a:blip r:embed="rId9"/>
                <a:stretch>
                  <a:fillRect/>
                </a:stretch>
              </a:blipFill>
              <a:ln>
                <a:noFill/>
              </a:ln>
            </p:spPr>
            <p:txBody>
              <a:bodyPr/>
              <a:lstStyle/>
              <a:p>
                <a:r>
                  <a:rPr lang="en-US">
                    <a:noFill/>
                  </a:rPr>
                  <a:t> </a:t>
                </a:r>
              </a:p>
            </p:txBody>
          </p:sp>
        </mc:Fallback>
      </mc:AlternateContent>
      <p:cxnSp>
        <p:nvCxnSpPr>
          <p:cNvPr id="26" name="Curved Connector 25">
            <a:extLst>
              <a:ext uri="{FF2B5EF4-FFF2-40B4-BE49-F238E27FC236}">
                <a16:creationId xmlns:a16="http://schemas.microsoft.com/office/drawing/2014/main" id="{E913ECBC-1726-2329-7195-A0953ACB7DBF}"/>
              </a:ext>
            </a:extLst>
          </p:cNvPr>
          <p:cNvCxnSpPr>
            <a:cxnSpLocks/>
            <a:stCxn id="15" idx="2"/>
            <a:endCxn id="22" idx="2"/>
          </p:cNvCxnSpPr>
          <p:nvPr/>
        </p:nvCxnSpPr>
        <p:spPr>
          <a:xfrm rot="5400000" flipH="1">
            <a:off x="2798833" y="2152205"/>
            <a:ext cx="2" cy="3762695"/>
          </a:xfrm>
          <a:prstGeom prst="curved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A099EBC-526E-21FD-B35B-F8E9B9BA47D3}"/>
                  </a:ext>
                </a:extLst>
              </p:cNvPr>
              <p:cNvSpPr/>
              <p:nvPr/>
            </p:nvSpPr>
            <p:spPr>
              <a:xfrm>
                <a:off x="2347258" y="4018519"/>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𝜔</m:t>
                      </m:r>
                    </m:oMath>
                  </m:oMathPara>
                </a14:m>
                <a:endParaRPr lang="en-US" sz="2600" dirty="0">
                  <a:solidFill>
                    <a:schemeClr val="tx1"/>
                  </a:solidFill>
                  <a:highlight>
                    <a:srgbClr val="FFFF00"/>
                  </a:highlight>
                  <a:cs typeface="Cambria Math"/>
                </a:endParaRPr>
              </a:p>
            </p:txBody>
          </p:sp>
        </mc:Choice>
        <mc:Fallback xmlns="">
          <p:sp>
            <p:nvSpPr>
              <p:cNvPr id="27" name="Rectangle 26">
                <a:extLst>
                  <a:ext uri="{FF2B5EF4-FFF2-40B4-BE49-F238E27FC236}">
                    <a16:creationId xmlns:a16="http://schemas.microsoft.com/office/drawing/2014/main" id="{9A099EBC-526E-21FD-B35B-F8E9B9BA47D3}"/>
                  </a:ext>
                </a:extLst>
              </p:cNvPr>
              <p:cNvSpPr>
                <a:spLocks noRot="1" noChangeAspect="1" noMove="1" noResize="1" noEditPoints="1" noAdjustHandles="1" noChangeArrowheads="1" noChangeShapeType="1" noTextEdit="1"/>
              </p:cNvSpPr>
              <p:nvPr/>
            </p:nvSpPr>
            <p:spPr>
              <a:xfrm>
                <a:off x="2347258" y="4018519"/>
                <a:ext cx="1295753" cy="910126"/>
              </a:xfrm>
              <a:prstGeom prst="rect">
                <a:avLst/>
              </a:prstGeom>
              <a:blipFill>
                <a:blip r:embed="rId10"/>
                <a:stretch>
                  <a:fillRect/>
                </a:stretch>
              </a:blipFill>
              <a:ln>
                <a:no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85FC22DF-20AD-84C8-45AE-CCB38E85A0D8}"/>
              </a:ext>
            </a:extLst>
          </p:cNvPr>
          <p:cNvSpPr txBox="1">
            <a:spLocks noChangeArrowheads="1"/>
          </p:cNvSpPr>
          <p:nvPr/>
        </p:nvSpPr>
        <p:spPr bwMode="auto">
          <a:xfrm>
            <a:off x="8042988" y="6488668"/>
            <a:ext cx="51784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dirty="0">
                <a:latin typeface="+mn-lt"/>
                <a:cs typeface="Times New Roman" charset="0"/>
              </a:rPr>
              <a:t>Montoya et al. 2021 </a:t>
            </a:r>
            <a:r>
              <a:rPr lang="en-US" i="1" dirty="0">
                <a:latin typeface="+mn-lt"/>
                <a:cs typeface="Times New Roman" charset="0"/>
              </a:rPr>
              <a:t>Microbiology Spectrum</a:t>
            </a:r>
            <a:endParaRPr lang="en-US" dirty="0">
              <a:latin typeface="+mn-lt"/>
              <a:cs typeface="Times New Roman" charset="0"/>
            </a:endParaRPr>
          </a:p>
        </p:txBody>
      </p:sp>
    </p:spTree>
    <p:extLst>
      <p:ext uri="{BB962C8B-B14F-4D97-AF65-F5344CB8AC3E}">
        <p14:creationId xmlns:p14="http://schemas.microsoft.com/office/powerpoint/2010/main" val="690409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2239347"/>
            <a:ext cx="8940281" cy="1679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4" name="Picture 3" descr="Map&#10;&#10;Description automatically generated">
            <a:extLst>
              <a:ext uri="{FF2B5EF4-FFF2-40B4-BE49-F238E27FC236}">
                <a16:creationId xmlns:a16="http://schemas.microsoft.com/office/drawing/2014/main" id="{936A264C-FA18-3494-8914-D622B48F6232}"/>
              </a:ext>
            </a:extLst>
          </p:cNvPr>
          <p:cNvPicPr>
            <a:picLocks noChangeAspect="1"/>
          </p:cNvPicPr>
          <p:nvPr/>
        </p:nvPicPr>
        <p:blipFill>
          <a:blip r:embed="rId5"/>
          <a:stretch>
            <a:fillRect/>
          </a:stretch>
        </p:blipFill>
        <p:spPr>
          <a:xfrm>
            <a:off x="2556975" y="2239347"/>
            <a:ext cx="6517230" cy="4600398"/>
          </a:xfrm>
          <a:prstGeom prst="rect">
            <a:avLst/>
          </a:prstGeom>
        </p:spPr>
      </p:pic>
    </p:spTree>
    <p:extLst>
      <p:ext uri="{BB962C8B-B14F-4D97-AF65-F5344CB8AC3E}">
        <p14:creationId xmlns:p14="http://schemas.microsoft.com/office/powerpoint/2010/main" val="37574704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sp>
        <p:nvSpPr>
          <p:cNvPr id="7" name="Rectangle 6">
            <a:extLst>
              <a:ext uri="{FF2B5EF4-FFF2-40B4-BE49-F238E27FC236}">
                <a16:creationId xmlns:a16="http://schemas.microsoft.com/office/drawing/2014/main" id="{E2CD3EFE-09A6-3622-676A-A9B66B5FE659}"/>
              </a:ext>
            </a:extLst>
          </p:cNvPr>
          <p:cNvSpPr/>
          <p:nvPr/>
        </p:nvSpPr>
        <p:spPr>
          <a:xfrm>
            <a:off x="315685" y="3228391"/>
            <a:ext cx="8940281" cy="69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7346" name="Picture 2" descr="WSU vaccinates dogs to help eradicate rabies from Africa | The Seattle Times">
            <a:extLst>
              <a:ext uri="{FF2B5EF4-FFF2-40B4-BE49-F238E27FC236}">
                <a16:creationId xmlns:a16="http://schemas.microsoft.com/office/drawing/2014/main" id="{F90CFC53-040D-417D-300E-5D818C43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9352" y="2289547"/>
            <a:ext cx="7391400" cy="4359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1770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59394" name="Picture 2" descr="Dolphins | Defenders of Wildlife">
            <a:extLst>
              <a:ext uri="{FF2B5EF4-FFF2-40B4-BE49-F238E27FC236}">
                <a16:creationId xmlns:a16="http://schemas.microsoft.com/office/drawing/2014/main" id="{624201B6-A59A-DD63-E3BD-C16570E8DE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86" y="3802224"/>
            <a:ext cx="4377612" cy="26265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BCD55F-CD60-0B08-F203-A969829F7C0A}"/>
              </a:ext>
            </a:extLst>
          </p:cNvPr>
          <p:cNvSpPr txBox="1"/>
          <p:nvPr/>
        </p:nvSpPr>
        <p:spPr>
          <a:xfrm>
            <a:off x="9483634" y="6378080"/>
            <a:ext cx="2392680" cy="461665"/>
          </a:xfrm>
          <a:prstGeom prst="rect">
            <a:avLst/>
          </a:prstGeom>
          <a:solidFill>
            <a:schemeClr val="bg1"/>
          </a:solidFill>
        </p:spPr>
        <p:txBody>
          <a:bodyPr wrap="square" rtlCol="0">
            <a:spAutoFit/>
          </a:bodyPr>
          <a:lstStyle/>
          <a:p>
            <a:pPr algn="r"/>
            <a:r>
              <a:rPr lang="en-US" sz="1200" dirty="0">
                <a:cs typeface="Franklin Gothic Medium"/>
              </a:rPr>
              <a:t>Swinton et al. 1998</a:t>
            </a:r>
          </a:p>
          <a:p>
            <a:pPr algn="r"/>
            <a:r>
              <a:rPr lang="en-US" sz="1200" dirty="0">
                <a:cs typeface="Franklin Gothic Medium"/>
              </a:rPr>
              <a:t>Bartlett 1957</a:t>
            </a:r>
            <a:endParaRPr lang="en-US" sz="1200" i="1" dirty="0">
              <a:cs typeface="Franklin Gothic Medium"/>
            </a:endParaRPr>
          </a:p>
        </p:txBody>
      </p:sp>
      <p:pic>
        <p:nvPicPr>
          <p:cNvPr id="4" name="Picture 3" descr="Diagram&#10;&#10;Description automatically generated with medium confidence">
            <a:extLst>
              <a:ext uri="{FF2B5EF4-FFF2-40B4-BE49-F238E27FC236}">
                <a16:creationId xmlns:a16="http://schemas.microsoft.com/office/drawing/2014/main" id="{28DFABFD-3A8C-2429-225E-5500F5E12666}"/>
              </a:ext>
            </a:extLst>
          </p:cNvPr>
          <p:cNvPicPr>
            <a:picLocks noChangeAspect="1"/>
          </p:cNvPicPr>
          <p:nvPr/>
        </p:nvPicPr>
        <p:blipFill>
          <a:blip r:embed="rId6"/>
          <a:stretch>
            <a:fillRect/>
          </a:stretch>
        </p:blipFill>
        <p:spPr>
          <a:xfrm>
            <a:off x="6749964" y="2377379"/>
            <a:ext cx="5126350" cy="3947049"/>
          </a:xfrm>
          <a:prstGeom prst="rect">
            <a:avLst/>
          </a:prstGeom>
        </p:spPr>
      </p:pic>
    </p:spTree>
    <p:extLst>
      <p:ext uri="{BB962C8B-B14F-4D97-AF65-F5344CB8AC3E}">
        <p14:creationId xmlns:p14="http://schemas.microsoft.com/office/powerpoint/2010/main" val="19267020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9A362-5D38-9CFE-BFF8-3383115FB776}"/>
              </a:ext>
            </a:extLst>
          </p:cNvPr>
          <p:cNvSpPr>
            <a:spLocks noGrp="1"/>
          </p:cNvSpPr>
          <p:nvPr>
            <p:ph idx="1"/>
          </p:nvPr>
        </p:nvSpPr>
        <p:spPr>
          <a:xfrm>
            <a:off x="315686" y="1253331"/>
            <a:ext cx="10515600" cy="4351338"/>
          </a:xfrm>
        </p:spPr>
        <p:txBody>
          <a:bodyPr/>
          <a:lstStyle/>
          <a:p>
            <a:r>
              <a:rPr lang="en-US" dirty="0"/>
              <a:t>Imperfect immunity, especially with non-viral pathogens</a:t>
            </a:r>
          </a:p>
          <a:p>
            <a:r>
              <a:rPr lang="en-US" dirty="0"/>
              <a:t>Geographic differences in public health policy and access</a:t>
            </a:r>
          </a:p>
          <a:p>
            <a:r>
              <a:rPr lang="en-US" dirty="0"/>
              <a:t>Continuous births</a:t>
            </a:r>
          </a:p>
          <a:p>
            <a:r>
              <a:rPr lang="en-US" dirty="0"/>
              <a:t>Animal reservoirs</a:t>
            </a:r>
          </a:p>
          <a:p>
            <a:r>
              <a:rPr lang="en-US" dirty="0"/>
              <a:t>Spatial structure (metapopulation rescue)</a:t>
            </a:r>
          </a:p>
          <a:p>
            <a:r>
              <a:rPr lang="en-US" dirty="0"/>
              <a:t>More complex pathogens!</a:t>
            </a:r>
          </a:p>
          <a:p>
            <a:endParaRPr lang="en-US" dirty="0"/>
          </a:p>
          <a:p>
            <a:endParaRPr lang="en-US" dirty="0"/>
          </a:p>
        </p:txBody>
      </p:sp>
      <p:sp>
        <p:nvSpPr>
          <p:cNvPr id="6" name="Title 1">
            <a:extLst>
              <a:ext uri="{FF2B5EF4-FFF2-40B4-BE49-F238E27FC236}">
                <a16:creationId xmlns:a16="http://schemas.microsoft.com/office/drawing/2014/main" id="{E1E68EBA-9E06-E143-3DF8-833F13620042}"/>
              </a:ext>
            </a:extLst>
          </p:cNvPr>
          <p:cNvSpPr>
            <a:spLocks noGrp="1"/>
          </p:cNvSpPr>
          <p:nvPr>
            <p:ph type="title"/>
          </p:nvPr>
        </p:nvSpPr>
        <p:spPr>
          <a:xfrm>
            <a:off x="0" y="18255"/>
            <a:ext cx="12192000" cy="1325563"/>
          </a:xfrm>
        </p:spPr>
        <p:txBody>
          <a:bodyPr>
            <a:normAutofit/>
          </a:bodyPr>
          <a:lstStyle/>
          <a:p>
            <a:pPr algn="ctr"/>
            <a:r>
              <a:rPr lang="en-US" sz="3800" dirty="0">
                <a:latin typeface="+mn-lt"/>
              </a:rPr>
              <a:t>Challenges to Vaccination</a:t>
            </a:r>
          </a:p>
        </p:txBody>
      </p:sp>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7129469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04950" y="18255"/>
            <a:ext cx="9563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Much of the mathematical theory underlying vaccination was first developed for measles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5" name="Picture 14" descr="Chart, histogram&#10;&#10;Description automatically generated">
            <a:extLst>
              <a:ext uri="{FF2B5EF4-FFF2-40B4-BE49-F238E27FC236}">
                <a16:creationId xmlns:a16="http://schemas.microsoft.com/office/drawing/2014/main" id="{D8111AB2-8B5D-38CE-0271-4DCC59A3C5DC}"/>
              </a:ext>
            </a:extLst>
          </p:cNvPr>
          <p:cNvPicPr>
            <a:picLocks noChangeAspect="1"/>
          </p:cNvPicPr>
          <p:nvPr/>
        </p:nvPicPr>
        <p:blipFill>
          <a:blip r:embed="rId5"/>
          <a:stretch>
            <a:fillRect/>
          </a:stretch>
        </p:blipFill>
        <p:spPr>
          <a:xfrm>
            <a:off x="2209800" y="1631950"/>
            <a:ext cx="7772400" cy="4120110"/>
          </a:xfrm>
          <a:prstGeom prst="rect">
            <a:avLst/>
          </a:prstGeom>
        </p:spPr>
      </p:pic>
      <p:sp>
        <p:nvSpPr>
          <p:cNvPr id="2" name="Right Brace 1">
            <a:extLst>
              <a:ext uri="{FF2B5EF4-FFF2-40B4-BE49-F238E27FC236}">
                <a16:creationId xmlns:a16="http://schemas.microsoft.com/office/drawing/2014/main" id="{F1AFAFD5-F81D-16D4-D103-4EF15F0F2E9E}"/>
              </a:ext>
            </a:extLst>
          </p:cNvPr>
          <p:cNvSpPr/>
          <p:nvPr/>
        </p:nvSpPr>
        <p:spPr>
          <a:xfrm rot="16200000" flipH="1">
            <a:off x="4521982" y="4313777"/>
            <a:ext cx="252437" cy="320039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A5A094-A45F-42AC-4945-C0AA442DEF64}"/>
              </a:ext>
            </a:extLst>
          </p:cNvPr>
          <p:cNvSpPr>
            <a:spLocks noGrp="1"/>
          </p:cNvSpPr>
          <p:nvPr>
            <p:ph idx="1"/>
          </p:nvPr>
        </p:nvSpPr>
        <p:spPr>
          <a:xfrm>
            <a:off x="3086104" y="6088610"/>
            <a:ext cx="3246664" cy="785019"/>
          </a:xfrm>
        </p:spPr>
        <p:txBody>
          <a:bodyPr>
            <a:normAutofit fontScale="70000" lnSpcReduction="20000"/>
          </a:bodyPr>
          <a:lstStyle/>
          <a:p>
            <a:pPr marL="0" indent="0" algn="ctr">
              <a:buNone/>
            </a:pPr>
            <a:r>
              <a:rPr lang="en-US" dirty="0"/>
              <a:t>Biennial cycles in pre-vaccine era measles cases in London</a:t>
            </a:r>
          </a:p>
          <a:p>
            <a:pPr algn="ctr"/>
            <a:endParaRPr lang="en-US" dirty="0"/>
          </a:p>
        </p:txBody>
      </p:sp>
      <p:cxnSp>
        <p:nvCxnSpPr>
          <p:cNvPr id="5" name="Straight Connector 4">
            <a:extLst>
              <a:ext uri="{FF2B5EF4-FFF2-40B4-BE49-F238E27FC236}">
                <a16:creationId xmlns:a16="http://schemas.microsoft.com/office/drawing/2014/main" id="{C1FD40CF-EC28-CC4F-C53F-C727710B34F6}"/>
              </a:ext>
            </a:extLst>
          </p:cNvPr>
          <p:cNvCxnSpPr/>
          <p:nvPr/>
        </p:nvCxnSpPr>
        <p:spPr>
          <a:xfrm flipV="1">
            <a:off x="6332768" y="1485900"/>
            <a:ext cx="0" cy="3924300"/>
          </a:xfrm>
          <a:prstGeom prst="line">
            <a:avLst/>
          </a:prstGeom>
          <a:ln w="38100">
            <a:solidFill>
              <a:srgbClr val="00FDFF"/>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2AC657C0-9ECC-AA2C-1955-D0BD27950B4D}"/>
              </a:ext>
            </a:extLst>
          </p:cNvPr>
          <p:cNvSpPr txBox="1">
            <a:spLocks/>
          </p:cNvSpPr>
          <p:nvPr/>
        </p:nvSpPr>
        <p:spPr>
          <a:xfrm>
            <a:off x="6534152" y="1485900"/>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measles vaccine introduced, 1965</a:t>
            </a:r>
          </a:p>
          <a:p>
            <a:pPr algn="ctr"/>
            <a:endParaRPr lang="en-US" sz="2000" dirty="0"/>
          </a:p>
        </p:txBody>
      </p:sp>
      <p:cxnSp>
        <p:nvCxnSpPr>
          <p:cNvPr id="8" name="Straight Arrow Connector 7">
            <a:extLst>
              <a:ext uri="{FF2B5EF4-FFF2-40B4-BE49-F238E27FC236}">
                <a16:creationId xmlns:a16="http://schemas.microsoft.com/office/drawing/2014/main" id="{131A20BB-560D-3D15-FA52-8DF9EC6A4673}"/>
              </a:ext>
            </a:extLst>
          </p:cNvPr>
          <p:cNvCxnSpPr/>
          <p:nvPr/>
        </p:nvCxnSpPr>
        <p:spPr>
          <a:xfrm flipH="1">
            <a:off x="6534152" y="2269005"/>
            <a:ext cx="628650" cy="4762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97231B5-0195-9766-8A4E-FDAA1A546A5E}"/>
              </a:ext>
            </a:extLst>
          </p:cNvPr>
          <p:cNvSpPr txBox="1">
            <a:spLocks/>
          </p:cNvSpPr>
          <p:nvPr/>
        </p:nvSpPr>
        <p:spPr>
          <a:xfrm>
            <a:off x="7783281" y="2830598"/>
            <a:ext cx="2672452" cy="133304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t>Shift towards more frequent cycling in post-vaccination era. Dynamics more difficult to predict.</a:t>
            </a:r>
          </a:p>
          <a:p>
            <a:pPr algn="ctr"/>
            <a:endParaRPr lang="en-US" sz="2000" dirty="0"/>
          </a:p>
        </p:txBody>
      </p:sp>
      <p:cxnSp>
        <p:nvCxnSpPr>
          <p:cNvPr id="16" name="Straight Arrow Connector 15">
            <a:extLst>
              <a:ext uri="{FF2B5EF4-FFF2-40B4-BE49-F238E27FC236}">
                <a16:creationId xmlns:a16="http://schemas.microsoft.com/office/drawing/2014/main" id="{C27C92BB-DA94-07F0-5630-E25F510EF995}"/>
              </a:ext>
            </a:extLst>
          </p:cNvPr>
          <p:cNvCxnSpPr>
            <a:cxnSpLocks/>
          </p:cNvCxnSpPr>
          <p:nvPr/>
        </p:nvCxnSpPr>
        <p:spPr>
          <a:xfrm flipH="1">
            <a:off x="8686800" y="4163646"/>
            <a:ext cx="372832" cy="4083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9F616-2900-F430-DA8A-201DE429C852}"/>
              </a:ext>
            </a:extLst>
          </p:cNvPr>
          <p:cNvCxnSpPr/>
          <p:nvPr/>
        </p:nvCxnSpPr>
        <p:spPr>
          <a:xfrm>
            <a:off x="10584987" y="5869893"/>
            <a:ext cx="5524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356FEB-5173-A24D-2E35-1847D5FE2FE8}"/>
              </a:ext>
            </a:extLst>
          </p:cNvPr>
          <p:cNvCxnSpPr/>
          <p:nvPr/>
        </p:nvCxnSpPr>
        <p:spPr>
          <a:xfrm>
            <a:off x="10584987" y="6147510"/>
            <a:ext cx="55245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DEA3431D-1E3A-DBBA-BE5E-2514A73887E3}"/>
              </a:ext>
            </a:extLst>
          </p:cNvPr>
          <p:cNvSpPr txBox="1">
            <a:spLocks/>
          </p:cNvSpPr>
          <p:nvPr/>
        </p:nvSpPr>
        <p:spPr>
          <a:xfrm>
            <a:off x="10584987" y="5671763"/>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model</a:t>
            </a:r>
          </a:p>
          <a:p>
            <a:pPr algn="ctr"/>
            <a:endParaRPr lang="en-US" sz="2000" dirty="0"/>
          </a:p>
        </p:txBody>
      </p:sp>
      <p:sp>
        <p:nvSpPr>
          <p:cNvPr id="24" name="Content Placeholder 2">
            <a:extLst>
              <a:ext uri="{FF2B5EF4-FFF2-40B4-BE49-F238E27FC236}">
                <a16:creationId xmlns:a16="http://schemas.microsoft.com/office/drawing/2014/main" id="{A8C81839-31FC-1481-8509-FFBA5922606C}"/>
              </a:ext>
            </a:extLst>
          </p:cNvPr>
          <p:cNvSpPr txBox="1">
            <a:spLocks/>
          </p:cNvSpPr>
          <p:nvPr/>
        </p:nvSpPr>
        <p:spPr>
          <a:xfrm>
            <a:off x="10493833" y="5967198"/>
            <a:ext cx="2000244" cy="987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rgbClr val="FF0000"/>
                </a:solidFill>
              </a:rPr>
              <a:t>data</a:t>
            </a:r>
          </a:p>
          <a:p>
            <a:pPr algn="ctr"/>
            <a:endParaRPr lang="en-US" sz="2000" dirty="0"/>
          </a:p>
        </p:txBody>
      </p:sp>
    </p:spTree>
    <p:extLst>
      <p:ext uri="{BB962C8B-B14F-4D97-AF65-F5344CB8AC3E}">
        <p14:creationId xmlns:p14="http://schemas.microsoft.com/office/powerpoint/2010/main" val="415701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0B13B82F-CA11-CE80-D7FD-45764C72E0A8}"/>
              </a:ext>
            </a:extLst>
          </p:cNvPr>
          <p:cNvSpPr/>
          <p:nvPr/>
        </p:nvSpPr>
        <p:spPr>
          <a:xfrm>
            <a:off x="304800" y="2392680"/>
            <a:ext cx="11582400" cy="446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9628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oster_best_fit_models_combined.pdf">
            <a:extLst>
              <a:ext uri="{FF2B5EF4-FFF2-40B4-BE49-F238E27FC236}">
                <a16:creationId xmlns:a16="http://schemas.microsoft.com/office/drawing/2014/main" id="{E263AECA-C62B-7153-B023-E524A3850F3F}"/>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0" name="Picture 9" descr="poster_best_fit_models_combined.pdf">
            <a:extLst>
              <a:ext uri="{FF2B5EF4-FFF2-40B4-BE49-F238E27FC236}">
                <a16:creationId xmlns:a16="http://schemas.microsoft.com/office/drawing/2014/main" id="{A28EAB13-EED4-E624-940B-52366EFB66E1}"/>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
        <p:nvSpPr>
          <p:cNvPr id="12" name="Title 1">
            <a:extLst>
              <a:ext uri="{FF2B5EF4-FFF2-40B4-BE49-F238E27FC236}">
                <a16:creationId xmlns:a16="http://schemas.microsoft.com/office/drawing/2014/main" id="{8F7F97FE-F8FA-6C13-5729-0BB171C19DDF}"/>
              </a:ext>
            </a:extLst>
          </p:cNvPr>
          <p:cNvSpPr txBox="1">
            <a:spLocks/>
          </p:cNvSpPr>
          <p:nvPr/>
        </p:nvSpPr>
        <p:spPr>
          <a:xfrm>
            <a:off x="152400" y="18255"/>
            <a:ext cx="109156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Even for measles, stochastic dynamics mean that predictions become more challenging at smaller population sizes.</a:t>
            </a:r>
          </a:p>
        </p:txBody>
      </p:sp>
      <p:sp>
        <p:nvSpPr>
          <p:cNvPr id="13" name="TextBox 12">
            <a:extLst>
              <a:ext uri="{FF2B5EF4-FFF2-40B4-BE49-F238E27FC236}">
                <a16:creationId xmlns:a16="http://schemas.microsoft.com/office/drawing/2014/main" id="{1F2F83D6-918B-53B1-82B4-A371C00BEE6C}"/>
              </a:ext>
            </a:extLst>
          </p:cNvPr>
          <p:cNvSpPr txBox="1"/>
          <p:nvPr/>
        </p:nvSpPr>
        <p:spPr>
          <a:xfrm>
            <a:off x="7649936" y="6488668"/>
            <a:ext cx="4542064" cy="369332"/>
          </a:xfrm>
          <a:prstGeom prst="rect">
            <a:avLst/>
          </a:prstGeom>
          <a:solidFill>
            <a:schemeClr val="bg1"/>
          </a:solidFill>
        </p:spPr>
        <p:txBody>
          <a:bodyPr wrap="square" rtlCol="0">
            <a:spAutoFit/>
          </a:bodyPr>
          <a:lstStyle/>
          <a:p>
            <a:pPr algn="r"/>
            <a:r>
              <a:rPr lang="en-US" dirty="0">
                <a:cs typeface="Franklin Gothic Medium"/>
              </a:rPr>
              <a:t>Grenfell et al. 2002. </a:t>
            </a:r>
            <a:r>
              <a:rPr lang="en-US" i="1" dirty="0">
                <a:cs typeface="Franklin Gothic Medium"/>
              </a:rPr>
              <a:t>Ecological Monographs</a:t>
            </a:r>
          </a:p>
        </p:txBody>
      </p:sp>
      <p:pic>
        <p:nvPicPr>
          <p:cNvPr id="19" name="Picture 18" descr="Chart, scatter chart&#10;&#10;Description automatically generated">
            <a:extLst>
              <a:ext uri="{FF2B5EF4-FFF2-40B4-BE49-F238E27FC236}">
                <a16:creationId xmlns:a16="http://schemas.microsoft.com/office/drawing/2014/main" id="{1BD5222F-ABD1-E581-A77A-DE3033FABCD5}"/>
              </a:ext>
            </a:extLst>
          </p:cNvPr>
          <p:cNvPicPr>
            <a:picLocks noChangeAspect="1"/>
          </p:cNvPicPr>
          <p:nvPr/>
        </p:nvPicPr>
        <p:blipFill rotWithShape="1">
          <a:blip r:embed="rId5"/>
          <a:srcRect b="48555"/>
          <a:stretch/>
        </p:blipFill>
        <p:spPr>
          <a:xfrm>
            <a:off x="1409700" y="2220793"/>
            <a:ext cx="4686300" cy="3390900"/>
          </a:xfrm>
          <a:prstGeom prst="rect">
            <a:avLst/>
          </a:prstGeom>
        </p:spPr>
      </p:pic>
      <p:pic>
        <p:nvPicPr>
          <p:cNvPr id="20" name="Picture 19" descr="Chart, scatter chart&#10;&#10;Description automatically generated">
            <a:extLst>
              <a:ext uri="{FF2B5EF4-FFF2-40B4-BE49-F238E27FC236}">
                <a16:creationId xmlns:a16="http://schemas.microsoft.com/office/drawing/2014/main" id="{795DFD75-5DC8-75AD-FCD9-EFE1AF5DA654}"/>
              </a:ext>
            </a:extLst>
          </p:cNvPr>
          <p:cNvPicPr>
            <a:picLocks noChangeAspect="1"/>
          </p:cNvPicPr>
          <p:nvPr/>
        </p:nvPicPr>
        <p:blipFill rotWithShape="1">
          <a:blip r:embed="rId5"/>
          <a:srcRect t="50578"/>
          <a:stretch/>
        </p:blipFill>
        <p:spPr>
          <a:xfrm>
            <a:off x="6096000" y="2354143"/>
            <a:ext cx="4686300" cy="3257550"/>
          </a:xfrm>
          <a:prstGeom prst="rect">
            <a:avLst/>
          </a:prstGeom>
        </p:spPr>
      </p:pic>
    </p:spTree>
    <p:extLst>
      <p:ext uri="{BB962C8B-B14F-4D97-AF65-F5344CB8AC3E}">
        <p14:creationId xmlns:p14="http://schemas.microsoft.com/office/powerpoint/2010/main" val="389513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671322E5-82C3-6140-8F44-5D97FD278483}"/>
              </a:ext>
            </a:extLst>
          </p:cNvPr>
          <p:cNvSpPr/>
          <p:nvPr/>
        </p:nvSpPr>
        <p:spPr>
          <a:xfrm>
            <a:off x="304800" y="3688080"/>
            <a:ext cx="11582400" cy="316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93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4" name="Rectangle 3">
            <a:extLst>
              <a:ext uri="{FF2B5EF4-FFF2-40B4-BE49-F238E27FC236}">
                <a16:creationId xmlns:a16="http://schemas.microsoft.com/office/drawing/2014/main" id="{4FB503C4-D145-967E-4AE0-88100388C8FB}"/>
              </a:ext>
            </a:extLst>
          </p:cNvPr>
          <p:cNvSpPr/>
          <p:nvPr/>
        </p:nvSpPr>
        <p:spPr>
          <a:xfrm>
            <a:off x="304800" y="4648200"/>
            <a:ext cx="11582400" cy="220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837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
        <p:nvSpPr>
          <p:cNvPr id="5" name="Rectangle 4">
            <a:extLst>
              <a:ext uri="{FF2B5EF4-FFF2-40B4-BE49-F238E27FC236}">
                <a16:creationId xmlns:a16="http://schemas.microsoft.com/office/drawing/2014/main" id="{B035F22F-26AE-2207-7F89-4FC82B81D8CF}"/>
              </a:ext>
            </a:extLst>
          </p:cNvPr>
          <p:cNvSpPr/>
          <p:nvPr/>
        </p:nvSpPr>
        <p:spPr>
          <a:xfrm>
            <a:off x="304800" y="5593080"/>
            <a:ext cx="11582400" cy="12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11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749046"/>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was demonstrated empirically in the </a:t>
            </a:r>
            <a:r>
              <a:rPr lang="en-US" i="1" dirty="0"/>
              <a:t>Paramecium</a:t>
            </a:r>
            <a:r>
              <a:rPr lang="en-US" dirty="0"/>
              <a:t> experiments of </a:t>
            </a:r>
            <a:r>
              <a:rPr lang="en-US" dirty="0" err="1"/>
              <a:t>Gause</a:t>
            </a:r>
            <a:r>
              <a:rPr lang="en-US" dirty="0"/>
              <a:t>.</a:t>
            </a:r>
          </a:p>
          <a:p>
            <a:r>
              <a:rPr lang="en-US" dirty="0"/>
              <a:t>Competitive exclusion is the principle that complete competitors cannot coexist. Organisms use many strategies to avoid competitive exclusion, including occupying difference spaces, one form of niche partitioning.</a:t>
            </a:r>
          </a:p>
          <a:p>
            <a:r>
              <a:rPr lang="en-US" dirty="0"/>
              <a:t>Character displacement is the evolutionary process by which species occupying similar habitats accentuate differences to avoid competition.</a:t>
            </a:r>
          </a:p>
          <a:p>
            <a:r>
              <a:rPr lang="en-US" dirty="0"/>
              <a:t>Consumer resource models developed by MacArthur and Tilman offered a mechanistic explanation of how species compete for specific resources.</a:t>
            </a:r>
          </a:p>
          <a:p>
            <a:r>
              <a:rPr lang="en-US" dirty="0"/>
              <a:t>Tilman showed how if multiple species compete for the same limiting resource, the species with the lowest equilibrium resource level (e.g. the species able to live on the lowest quantity of resource) would win.</a:t>
            </a:r>
          </a:p>
        </p:txBody>
      </p:sp>
    </p:spTree>
    <p:extLst>
      <p:ext uri="{BB962C8B-B14F-4D97-AF65-F5344CB8AC3E}">
        <p14:creationId xmlns:p14="http://schemas.microsoft.com/office/powerpoint/2010/main" val="116957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51D1DAE2-CE0F-8AEF-F1E7-76CFDCD7AEF8}"/>
              </a:ext>
            </a:extLst>
          </p:cNvPr>
          <p:cNvSpPr/>
          <p:nvPr/>
        </p:nvSpPr>
        <p:spPr>
          <a:xfrm>
            <a:off x="304800" y="1167319"/>
            <a:ext cx="11582400" cy="5690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906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1261283"/>
            <a:ext cx="5074922"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14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D7340DA3-86C4-8123-9F20-353025DA5CD1}"/>
              </a:ext>
            </a:extLst>
          </p:cNvPr>
          <p:cNvSpPr/>
          <p:nvPr/>
        </p:nvSpPr>
        <p:spPr>
          <a:xfrm>
            <a:off x="304800" y="2895600"/>
            <a:ext cx="115824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328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2133600"/>
            <a:ext cx="5074922"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2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3429000"/>
            <a:ext cx="5074922"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553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20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2540000"/>
            <a:ext cx="4968241" cy="4276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80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788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248" y="6184538"/>
            <a:ext cx="8478253" cy="703442"/>
          </a:xfrm>
        </p:spPr>
        <p:txBody>
          <a:bodyPr>
            <a:noAutofit/>
          </a:bodyPr>
          <a:lstStyle/>
          <a:p>
            <a:pPr algn="ctr"/>
            <a:r>
              <a:rPr lang="en-US" sz="2400" dirty="0">
                <a:latin typeface="+mn-lt"/>
              </a:rPr>
              <a:t>December 16, 2022</a:t>
            </a:r>
            <a:br>
              <a:rPr lang="en-US" sz="2400" b="1" u="sng" dirty="0">
                <a:solidFill>
                  <a:srgbClr val="0080FF"/>
                </a:solidFill>
                <a:latin typeface="+mn-lt"/>
              </a:rPr>
            </a:br>
            <a:r>
              <a:rPr lang="en-US" sz="2400" b="1" u="sng" dirty="0">
                <a:solidFill>
                  <a:srgbClr val="C00000"/>
                </a:solidFill>
                <a:latin typeface="+mn-lt"/>
              </a:rPr>
              <a:t>E2M2.org</a:t>
            </a:r>
            <a:br>
              <a:rPr lang="en-US" sz="2400" b="1" u="sng" dirty="0">
                <a:solidFill>
                  <a:srgbClr val="FF40FF"/>
                </a:solidFill>
                <a:latin typeface="+mn-lt"/>
              </a:rPr>
            </a:br>
            <a:endParaRPr lang="en-US" sz="2400" b="1" u="sng" dirty="0">
              <a:solidFill>
                <a:srgbClr val="FF40FF"/>
              </a:solidFill>
              <a:latin typeface="+mn-lt"/>
            </a:endParaRPr>
          </a:p>
        </p:txBody>
      </p:sp>
      <p:sp>
        <p:nvSpPr>
          <p:cNvPr id="9" name="Title 1">
            <a:extLst>
              <a:ext uri="{FF2B5EF4-FFF2-40B4-BE49-F238E27FC236}">
                <a16:creationId xmlns:a16="http://schemas.microsoft.com/office/drawing/2014/main" id="{429A8DEA-D648-3641-A6B6-1204CB49F88F}"/>
              </a:ext>
            </a:extLst>
          </p:cNvPr>
          <p:cNvSpPr txBox="1">
            <a:spLocks/>
          </p:cNvSpPr>
          <p:nvPr/>
        </p:nvSpPr>
        <p:spPr>
          <a:xfrm>
            <a:off x="2288498" y="95307"/>
            <a:ext cx="771375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dirty="0">
                <a:latin typeface="+mn-lt"/>
              </a:rPr>
              <a:t>E</a:t>
            </a:r>
            <a:r>
              <a:rPr lang="en-US" sz="3200" baseline="30000" dirty="0">
                <a:latin typeface="+mn-lt"/>
              </a:rPr>
              <a:t>2</a:t>
            </a:r>
            <a:r>
              <a:rPr lang="en-US" sz="3200" dirty="0">
                <a:latin typeface="+mn-lt"/>
              </a:rPr>
              <a:t>M</a:t>
            </a:r>
            <a:r>
              <a:rPr lang="en-US" sz="3200" baseline="30000" dirty="0">
                <a:latin typeface="+mn-lt"/>
              </a:rPr>
              <a:t>2</a:t>
            </a:r>
            <a:r>
              <a:rPr lang="en-US" sz="3200" dirty="0">
                <a:latin typeface="+mn-lt"/>
              </a:rPr>
              <a:t>: </a:t>
            </a:r>
            <a:r>
              <a:rPr lang="en-US" sz="3200" b="1" dirty="0">
                <a:solidFill>
                  <a:srgbClr val="C00000"/>
                </a:solidFill>
                <a:latin typeface="+mn-lt"/>
              </a:rPr>
              <a:t>Ecological</a:t>
            </a:r>
            <a:r>
              <a:rPr lang="en-US" sz="3200" dirty="0">
                <a:latin typeface="+mn-lt"/>
              </a:rPr>
              <a:t> and </a:t>
            </a:r>
            <a:r>
              <a:rPr lang="en-US" sz="3200" b="1" dirty="0">
                <a:solidFill>
                  <a:srgbClr val="C00000"/>
                </a:solidFill>
                <a:latin typeface="+mn-lt"/>
              </a:rPr>
              <a:t>Epidemiological</a:t>
            </a:r>
            <a:r>
              <a:rPr lang="en-US" sz="3200" dirty="0">
                <a:latin typeface="+mn-lt"/>
              </a:rPr>
              <a:t> Modeling in Madagascar</a:t>
            </a:r>
            <a:endParaRPr lang="en-US" sz="3200" baseline="30000" dirty="0">
              <a:latin typeface="+mn-lt"/>
            </a:endParaRPr>
          </a:p>
        </p:txBody>
      </p:sp>
      <p:pic>
        <p:nvPicPr>
          <p:cNvPr id="10" name="Picture 9" descr="A drawing of a person&#10;&#10;Description automatically generated">
            <a:extLst>
              <a:ext uri="{FF2B5EF4-FFF2-40B4-BE49-F238E27FC236}">
                <a16:creationId xmlns:a16="http://schemas.microsoft.com/office/drawing/2014/main" id="{16C0ED3C-ECF6-534A-ABE9-F37127D6000F}"/>
              </a:ext>
            </a:extLst>
          </p:cNvPr>
          <p:cNvPicPr>
            <a:picLocks noChangeAspect="1"/>
          </p:cNvPicPr>
          <p:nvPr/>
        </p:nvPicPr>
        <p:blipFill>
          <a:blip r:embed="rId3"/>
          <a:stretch>
            <a:fillRect/>
          </a:stretch>
        </p:blipFill>
        <p:spPr>
          <a:xfrm>
            <a:off x="1576096" y="28149"/>
            <a:ext cx="1424803" cy="1241306"/>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95078409-4BF8-7B78-91FC-3221F9793780}"/>
              </a:ext>
            </a:extLst>
          </p:cNvPr>
          <p:cNvPicPr>
            <a:picLocks noChangeAspect="1"/>
          </p:cNvPicPr>
          <p:nvPr/>
        </p:nvPicPr>
        <p:blipFill rotWithShape="1">
          <a:blip r:embed="rId4"/>
          <a:srcRect t="21341"/>
          <a:stretch/>
        </p:blipFill>
        <p:spPr>
          <a:xfrm>
            <a:off x="1860128" y="1272132"/>
            <a:ext cx="8570490" cy="4760993"/>
          </a:xfrm>
          <a:prstGeom prst="rect">
            <a:avLst/>
          </a:prstGeom>
          <a:ln>
            <a:noFill/>
          </a:ln>
          <a:effectLst>
            <a:softEdge rad="112500"/>
          </a:effectLst>
        </p:spPr>
      </p:pic>
    </p:spTree>
    <p:extLst>
      <p:ext uri="{BB962C8B-B14F-4D97-AF65-F5344CB8AC3E}">
        <p14:creationId xmlns:p14="http://schemas.microsoft.com/office/powerpoint/2010/main" val="3614849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2077-729D-DB8E-78CD-6ED0454C71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37FFB9-9277-196D-1BF1-853918D24E22}"/>
              </a:ext>
            </a:extLst>
          </p:cNvPr>
          <p:cNvSpPr>
            <a:spLocks noGrp="1"/>
          </p:cNvSpPr>
          <p:nvPr>
            <p:ph idx="1"/>
          </p:nvPr>
        </p:nvSpPr>
        <p:spPr/>
        <p:txBody>
          <a:bodyPr/>
          <a:lstStyle/>
          <a:p>
            <a:pPr marL="0" indent="0" algn="ctr">
              <a:buNone/>
            </a:pPr>
            <a:r>
              <a:rPr lang="en-US" dirty="0"/>
              <a:t>For 2024, include terms slide here defining host, reservoir, vector, parasite/pathogen</a:t>
            </a:r>
          </a:p>
        </p:txBody>
      </p:sp>
    </p:spTree>
    <p:extLst>
      <p:ext uri="{BB962C8B-B14F-4D97-AF65-F5344CB8AC3E}">
        <p14:creationId xmlns:p14="http://schemas.microsoft.com/office/powerpoint/2010/main" val="739926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BA5E2132-FC82-0ADB-E9D6-0CAEB7A92B1D}"/>
              </a:ext>
            </a:extLst>
          </p:cNvPr>
          <p:cNvSpPr/>
          <p:nvPr/>
        </p:nvSpPr>
        <p:spPr>
          <a:xfrm>
            <a:off x="304800" y="4152900"/>
            <a:ext cx="11582400" cy="270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7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08C7CB01-3282-D543-DBF5-5001426F4842}"/>
              </a:ext>
            </a:extLst>
          </p:cNvPr>
          <p:cNvSpPr/>
          <p:nvPr/>
        </p:nvSpPr>
        <p:spPr>
          <a:xfrm>
            <a:off x="304800" y="5880706"/>
            <a:ext cx="11582400" cy="97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155681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3970492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1578942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414100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(2019-now)</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Tree>
    <p:extLst>
      <p:ext uri="{BB962C8B-B14F-4D97-AF65-F5344CB8AC3E}">
        <p14:creationId xmlns:p14="http://schemas.microsoft.com/office/powerpoint/2010/main" val="982146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Tree>
    <p:extLst>
      <p:ext uri="{BB962C8B-B14F-4D97-AF65-F5344CB8AC3E}">
        <p14:creationId xmlns:p14="http://schemas.microsoft.com/office/powerpoint/2010/main" val="4186361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238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061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6412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74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3228027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Tree>
    <p:extLst>
      <p:ext uri="{BB962C8B-B14F-4D97-AF65-F5344CB8AC3E}">
        <p14:creationId xmlns:p14="http://schemas.microsoft.com/office/powerpoint/2010/main" val="3987671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2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6" name="Straight Connector 5">
            <a:extLst>
              <a:ext uri="{FF2B5EF4-FFF2-40B4-BE49-F238E27FC236}">
                <a16:creationId xmlns:a16="http://schemas.microsoft.com/office/drawing/2014/main" id="{FD47E913-6DC5-25CD-1FAF-6957D15DD388}"/>
              </a:ext>
            </a:extLst>
          </p:cNvPr>
          <p:cNvCxnSpPr>
            <a:cxnSpLocks/>
          </p:cNvCxnSpPr>
          <p:nvPr/>
        </p:nvCxnSpPr>
        <p:spPr>
          <a:xfrm flipH="1">
            <a:off x="1707479" y="532750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8456A3-1F78-BFD3-E362-AB9F74EA697E}"/>
                  </a:ext>
                </a:extLst>
              </p:cNvPr>
              <p:cNvSpPr txBox="1"/>
              <p:nvPr/>
            </p:nvSpPr>
            <p:spPr>
              <a:xfrm>
                <a:off x="3535547" y="535370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AC8456A3-1F78-BFD3-E362-AB9F74EA697E}"/>
                  </a:ext>
                </a:extLst>
              </p:cNvPr>
              <p:cNvSpPr txBox="1">
                <a:spLocks noRot="1" noChangeAspect="1" noMove="1" noResize="1" noEditPoints="1" noAdjustHandles="1" noChangeArrowheads="1" noChangeShapeType="1" noTextEdit="1"/>
              </p:cNvSpPr>
              <p:nvPr/>
            </p:nvSpPr>
            <p:spPr>
              <a:xfrm>
                <a:off x="3535547" y="5353704"/>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197C2F-A454-57A3-8DCB-318F0654ACB4}"/>
                  </a:ext>
                </a:extLst>
              </p:cNvPr>
              <p:cNvSpPr txBox="1"/>
              <p:nvPr/>
            </p:nvSpPr>
            <p:spPr>
              <a:xfrm>
                <a:off x="936552" y="367537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8" name="TextBox 7">
                <a:extLst>
                  <a:ext uri="{FF2B5EF4-FFF2-40B4-BE49-F238E27FC236}">
                    <a16:creationId xmlns:a16="http://schemas.microsoft.com/office/drawing/2014/main" id="{EB197C2F-A454-57A3-8DCB-318F0654ACB4}"/>
                  </a:ext>
                </a:extLst>
              </p:cNvPr>
              <p:cNvSpPr txBox="1">
                <a:spLocks noRot="1" noChangeAspect="1" noMove="1" noResize="1" noEditPoints="1" noAdjustHandles="1" noChangeArrowheads="1" noChangeShapeType="1" noTextEdit="1"/>
              </p:cNvSpPr>
              <p:nvPr/>
            </p:nvSpPr>
            <p:spPr>
              <a:xfrm>
                <a:off x="936552" y="367537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8F2B0-3426-0A46-AD26-420AB49298CF}"/>
                  </a:ext>
                </a:extLst>
              </p:cNvPr>
              <p:cNvSpPr txBox="1"/>
              <p:nvPr/>
            </p:nvSpPr>
            <p:spPr>
              <a:xfrm>
                <a:off x="1284379" y="532985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9" name="TextBox 8">
                <a:extLst>
                  <a:ext uri="{FF2B5EF4-FFF2-40B4-BE49-F238E27FC236}">
                    <a16:creationId xmlns:a16="http://schemas.microsoft.com/office/drawing/2014/main" id="{E3E8F2B0-3426-0A46-AD26-420AB49298CF}"/>
                  </a:ext>
                </a:extLst>
              </p:cNvPr>
              <p:cNvSpPr txBox="1">
                <a:spLocks noRot="1" noChangeAspect="1" noMove="1" noResize="1" noEditPoints="1" noAdjustHandles="1" noChangeArrowheads="1" noChangeShapeType="1" noTextEdit="1"/>
              </p:cNvSpPr>
              <p:nvPr/>
            </p:nvSpPr>
            <p:spPr>
              <a:xfrm>
                <a:off x="1284379" y="5329851"/>
                <a:ext cx="477613" cy="492443"/>
              </a:xfrm>
              <a:prstGeom prst="rect">
                <a:avLst/>
              </a:prstGeom>
              <a:blipFill>
                <a:blip r:embed="rId5"/>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4279B4AC-D94B-23B2-5FBC-0AA5101B2E7D}"/>
              </a:ext>
            </a:extLst>
          </p:cNvPr>
          <p:cNvCxnSpPr>
            <a:cxnSpLocks/>
          </p:cNvCxnSpPr>
          <p:nvPr/>
        </p:nvCxnSpPr>
        <p:spPr>
          <a:xfrm>
            <a:off x="1718750" y="189306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C59404-5D2F-C6BF-BDD7-893E57D823B0}"/>
              </a:ext>
            </a:extLst>
          </p:cNvPr>
          <p:cNvCxnSpPr>
            <a:cxnSpLocks/>
          </p:cNvCxnSpPr>
          <p:nvPr/>
        </p:nvCxnSpPr>
        <p:spPr>
          <a:xfrm>
            <a:off x="1655010" y="325444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0E0ED47-B94F-F5B2-4D9F-52CAA3D3CE1D}"/>
              </a:ext>
            </a:extLst>
          </p:cNvPr>
          <p:cNvSpPr/>
          <p:nvPr/>
        </p:nvSpPr>
        <p:spPr>
          <a:xfrm>
            <a:off x="1567128" y="312555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6D4F9E-C18F-218A-480F-58F929EA4AAC}"/>
                  </a:ext>
                </a:extLst>
              </p:cNvPr>
              <p:cNvSpPr txBox="1"/>
              <p:nvPr/>
            </p:nvSpPr>
            <p:spPr>
              <a:xfrm>
                <a:off x="2709305" y="54960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B26D4F9E-C18F-218A-480F-58F929EA4AAC}"/>
                  </a:ext>
                </a:extLst>
              </p:cNvPr>
              <p:cNvSpPr txBox="1">
                <a:spLocks noRot="1" noChangeAspect="1" noMove="1" noResize="1" noEditPoints="1" noAdjustHandles="1" noChangeArrowheads="1" noChangeShapeType="1" noTextEdit="1"/>
              </p:cNvSpPr>
              <p:nvPr/>
            </p:nvSpPr>
            <p:spPr>
              <a:xfrm>
                <a:off x="2709305" y="549606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488AFD-2127-804E-CD28-574C074FC323}"/>
                  </a:ext>
                </a:extLst>
              </p:cNvPr>
              <p:cNvSpPr txBox="1"/>
              <p:nvPr/>
            </p:nvSpPr>
            <p:spPr>
              <a:xfrm>
                <a:off x="892611" y="24810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4" name="TextBox 13">
                <a:extLst>
                  <a:ext uri="{FF2B5EF4-FFF2-40B4-BE49-F238E27FC236}">
                    <a16:creationId xmlns:a16="http://schemas.microsoft.com/office/drawing/2014/main" id="{FA488AFD-2127-804E-CD28-574C074FC323}"/>
                  </a:ext>
                </a:extLst>
              </p:cNvPr>
              <p:cNvSpPr txBox="1">
                <a:spLocks noRot="1" noChangeAspect="1" noMove="1" noResize="1" noEditPoints="1" noAdjustHandles="1" noChangeArrowheads="1" noChangeShapeType="1" noTextEdit="1"/>
              </p:cNvSpPr>
              <p:nvPr/>
            </p:nvSpPr>
            <p:spPr>
              <a:xfrm>
                <a:off x="892611" y="2481077"/>
                <a:ext cx="718458" cy="844205"/>
              </a:xfrm>
              <a:prstGeom prst="rect">
                <a:avLst/>
              </a:prstGeom>
              <a:blipFill>
                <a:blip r:embed="rId7"/>
                <a:stretch>
                  <a:fillRect b="-2985"/>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8399E36-B3C2-CC63-BBDA-7EBA7FEAE448}"/>
              </a:ext>
            </a:extLst>
          </p:cNvPr>
          <p:cNvSpPr/>
          <p:nvPr/>
        </p:nvSpPr>
        <p:spPr>
          <a:xfrm>
            <a:off x="2929177" y="515411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AB6DC71-178C-6892-B404-D4F9A00F4DD2}"/>
              </a:ext>
            </a:extLst>
          </p:cNvPr>
          <p:cNvCxnSpPr>
            <a:cxnSpLocks/>
          </p:cNvCxnSpPr>
          <p:nvPr/>
        </p:nvCxnSpPr>
        <p:spPr>
          <a:xfrm flipH="1">
            <a:off x="2929177" y="482651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AD0A84-4284-B310-EDB8-9EE812F5D442}"/>
              </a:ext>
            </a:extLst>
          </p:cNvPr>
          <p:cNvCxnSpPr>
            <a:cxnSpLocks/>
          </p:cNvCxnSpPr>
          <p:nvPr/>
        </p:nvCxnSpPr>
        <p:spPr>
          <a:xfrm>
            <a:off x="1875541" y="482651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B4D38-223B-A48A-9D0A-DEE7F97F6476}"/>
              </a:ext>
            </a:extLst>
          </p:cNvPr>
          <p:cNvCxnSpPr>
            <a:cxnSpLocks/>
            <a:endCxn id="21" idx="1"/>
          </p:cNvCxnSpPr>
          <p:nvPr/>
        </p:nvCxnSpPr>
        <p:spPr>
          <a:xfrm>
            <a:off x="7130079" y="405148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5D0F2D-A478-7109-4B75-DFEC30292731}"/>
                  </a:ext>
                </a:extLst>
              </p:cNvPr>
              <p:cNvSpPr txBox="1"/>
              <p:nvPr/>
            </p:nvSpPr>
            <p:spPr>
              <a:xfrm>
                <a:off x="11296016" y="540612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0C5D0F2D-A478-7109-4B75-DFEC30292731}"/>
                  </a:ext>
                </a:extLst>
              </p:cNvPr>
              <p:cNvSpPr txBox="1">
                <a:spLocks noRot="1" noChangeAspect="1" noMove="1" noResize="1" noEditPoints="1" noAdjustHandles="1" noChangeArrowheads="1" noChangeShapeType="1" noTextEdit="1"/>
              </p:cNvSpPr>
              <p:nvPr/>
            </p:nvSpPr>
            <p:spPr>
              <a:xfrm>
                <a:off x="11296016" y="5406126"/>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719335-971C-4F98-8FD5-3402FF5489FC}"/>
                  </a:ext>
                </a:extLst>
              </p:cNvPr>
              <p:cNvSpPr txBox="1"/>
              <p:nvPr/>
            </p:nvSpPr>
            <p:spPr>
              <a:xfrm>
                <a:off x="6328132" y="38808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4F719335-971C-4F98-8FD5-3402FF5489FC}"/>
                  </a:ext>
                </a:extLst>
              </p:cNvPr>
              <p:cNvSpPr txBox="1">
                <a:spLocks noRot="1" noChangeAspect="1" noMove="1" noResize="1" noEditPoints="1" noAdjustHandles="1" noChangeArrowheads="1" noChangeShapeType="1" noTextEdit="1"/>
              </p:cNvSpPr>
              <p:nvPr/>
            </p:nvSpPr>
            <p:spPr>
              <a:xfrm>
                <a:off x="6328132" y="3880823"/>
                <a:ext cx="718458" cy="461665"/>
              </a:xfrm>
              <a:prstGeom prst="rect">
                <a:avLst/>
              </a:prstGeom>
              <a:blipFill>
                <a:blip r:embed="rId9"/>
                <a:stretch>
                  <a:fillRect b="-2703"/>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DF7EAB3-7051-193C-2CB4-9E02C62258DB}"/>
              </a:ext>
            </a:extLst>
          </p:cNvPr>
          <p:cNvSpPr/>
          <p:nvPr/>
        </p:nvSpPr>
        <p:spPr>
          <a:xfrm>
            <a:off x="11322671" y="508422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D02C48D-58C8-CD7C-09BD-C82ADC497998}"/>
              </a:ext>
            </a:extLst>
          </p:cNvPr>
          <p:cNvCxnSpPr>
            <a:cxnSpLocks/>
          </p:cNvCxnSpPr>
          <p:nvPr/>
        </p:nvCxnSpPr>
        <p:spPr>
          <a:xfrm flipH="1">
            <a:off x="7154271" y="527511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A944EE-4F21-A3FB-610D-160CCBC84677}"/>
                  </a:ext>
                </a:extLst>
              </p:cNvPr>
              <p:cNvSpPr txBox="1"/>
              <p:nvPr/>
            </p:nvSpPr>
            <p:spPr>
              <a:xfrm>
                <a:off x="8971068" y="5285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3" name="TextBox 22">
                <a:extLst>
                  <a:ext uri="{FF2B5EF4-FFF2-40B4-BE49-F238E27FC236}">
                    <a16:creationId xmlns:a16="http://schemas.microsoft.com/office/drawing/2014/main" id="{03A944EE-4F21-A3FB-610D-160CCBC84677}"/>
                  </a:ext>
                </a:extLst>
              </p:cNvPr>
              <p:cNvSpPr txBox="1">
                <a:spLocks noRot="1" noChangeAspect="1" noMove="1" noResize="1" noEditPoints="1" noAdjustHandles="1" noChangeArrowheads="1" noChangeShapeType="1" noTextEdit="1"/>
              </p:cNvSpPr>
              <p:nvPr/>
            </p:nvSpPr>
            <p:spPr>
              <a:xfrm>
                <a:off x="8971068" y="5285114"/>
                <a:ext cx="718458" cy="707886"/>
              </a:xfrm>
              <a:prstGeom prst="rect">
                <a:avLst/>
              </a:prstGeom>
              <a:blipFill>
                <a:blip r:embed="rId10"/>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DB7610-B153-C023-8EB8-A095D6AFE40A}"/>
                  </a:ext>
                </a:extLst>
              </p:cNvPr>
              <p:cNvSpPr txBox="1"/>
              <p:nvPr/>
            </p:nvSpPr>
            <p:spPr>
              <a:xfrm>
                <a:off x="5597578" y="36067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4" name="TextBox 23">
                <a:extLst>
                  <a:ext uri="{FF2B5EF4-FFF2-40B4-BE49-F238E27FC236}">
                    <a16:creationId xmlns:a16="http://schemas.microsoft.com/office/drawing/2014/main" id="{1FDB7610-B153-C023-8EB8-A095D6AFE40A}"/>
                  </a:ext>
                </a:extLst>
              </p:cNvPr>
              <p:cNvSpPr txBox="1">
                <a:spLocks noRot="1" noChangeAspect="1" noMove="1" noResize="1" noEditPoints="1" noAdjustHandles="1" noChangeArrowheads="1" noChangeShapeType="1" noTextEdit="1"/>
              </p:cNvSpPr>
              <p:nvPr/>
            </p:nvSpPr>
            <p:spPr>
              <a:xfrm>
                <a:off x="5597578" y="3606783"/>
                <a:ext cx="718458" cy="707886"/>
              </a:xfrm>
              <a:prstGeom prst="rect">
                <a:avLst/>
              </a:prstGeom>
              <a:blipFill>
                <a:blip r:embed="rId11"/>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3F2445-63D9-DCA5-91A7-684C5A47EE50}"/>
                  </a:ext>
                </a:extLst>
              </p:cNvPr>
              <p:cNvSpPr txBox="1"/>
              <p:nvPr/>
            </p:nvSpPr>
            <p:spPr>
              <a:xfrm>
                <a:off x="6719900" y="5261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5" name="TextBox 24">
                <a:extLst>
                  <a:ext uri="{FF2B5EF4-FFF2-40B4-BE49-F238E27FC236}">
                    <a16:creationId xmlns:a16="http://schemas.microsoft.com/office/drawing/2014/main" id="{4E3F2445-63D9-DCA5-91A7-684C5A47EE50}"/>
                  </a:ext>
                </a:extLst>
              </p:cNvPr>
              <p:cNvSpPr txBox="1">
                <a:spLocks noRot="1" noChangeAspect="1" noMove="1" noResize="1" noEditPoints="1" noAdjustHandles="1" noChangeArrowheads="1" noChangeShapeType="1" noTextEdit="1"/>
              </p:cNvSpPr>
              <p:nvPr/>
            </p:nvSpPr>
            <p:spPr>
              <a:xfrm>
                <a:off x="6719900" y="5261261"/>
                <a:ext cx="477613" cy="492443"/>
              </a:xfrm>
              <a:prstGeom prst="rect">
                <a:avLst/>
              </a:prstGeom>
              <a:blipFill>
                <a:blip r:embed="rId12"/>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0191D6CB-D33B-BE2D-FC90-9771B63FF60F}"/>
              </a:ext>
            </a:extLst>
          </p:cNvPr>
          <p:cNvCxnSpPr>
            <a:cxnSpLocks/>
          </p:cNvCxnSpPr>
          <p:nvPr/>
        </p:nvCxnSpPr>
        <p:spPr>
          <a:xfrm>
            <a:off x="7154271" y="1824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401B512-C320-9CAB-836C-43BCB9987687}"/>
              </a:ext>
            </a:extLst>
          </p:cNvPr>
          <p:cNvSpPr/>
          <p:nvPr/>
        </p:nvSpPr>
        <p:spPr>
          <a:xfrm>
            <a:off x="7031449" y="396072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99E8FCD-3DE1-D74B-7C0A-915C882B2321}"/>
              </a:ext>
            </a:extLst>
          </p:cNvPr>
          <p:cNvCxnSpPr>
            <a:cxnSpLocks/>
          </p:cNvCxnSpPr>
          <p:nvPr/>
        </p:nvCxnSpPr>
        <p:spPr>
          <a:xfrm>
            <a:off x="8098231" y="341631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F4AB20-39B1-3550-D247-5DBB73BD2663}"/>
              </a:ext>
            </a:extLst>
          </p:cNvPr>
          <p:cNvCxnSpPr>
            <a:cxnSpLocks/>
          </p:cNvCxnSpPr>
          <p:nvPr/>
        </p:nvCxnSpPr>
        <p:spPr>
          <a:xfrm flipV="1">
            <a:off x="8098231" y="450419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9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Tree>
    <p:extLst>
      <p:ext uri="{BB962C8B-B14F-4D97-AF65-F5344CB8AC3E}">
        <p14:creationId xmlns:p14="http://schemas.microsoft.com/office/powerpoint/2010/main" val="4512001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9209397" y="139228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9209397" y="1392283"/>
                <a:ext cx="2331794" cy="1105046"/>
              </a:xfrm>
              <a:prstGeom prst="rect">
                <a:avLst/>
              </a:prstGeom>
              <a:blipFill>
                <a:blip r:embed="rId18"/>
                <a:stretch>
                  <a:fillRect b="-7955"/>
                </a:stretch>
              </a:blipFill>
            </p:spPr>
            <p:txBody>
              <a:bodyPr/>
              <a:lstStyle/>
              <a:p>
                <a:r>
                  <a:rPr lang="en-US">
                    <a:noFill/>
                  </a:rPr>
                  <a:t> </a:t>
                </a:r>
              </a:p>
            </p:txBody>
          </p:sp>
        </mc:Fallback>
      </mc:AlternateContent>
    </p:spTree>
    <p:extLst>
      <p:ext uri="{BB962C8B-B14F-4D97-AF65-F5344CB8AC3E}">
        <p14:creationId xmlns:p14="http://schemas.microsoft.com/office/powerpoint/2010/main" val="3542294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8FCA8A0-EE14-552F-F07A-4E63273FA4B4}"/>
                  </a:ext>
                </a:extLst>
              </p:cNvPr>
              <p:cNvSpPr/>
              <p:nvPr/>
            </p:nvSpPr>
            <p:spPr>
              <a:xfrm>
                <a:off x="9431016" y="4688050"/>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4" name="Rectangle 3">
                <a:extLst>
                  <a:ext uri="{FF2B5EF4-FFF2-40B4-BE49-F238E27FC236}">
                    <a16:creationId xmlns:a16="http://schemas.microsoft.com/office/drawing/2014/main" id="{58FCA8A0-EE14-552F-F07A-4E63273FA4B4}"/>
                  </a:ext>
                </a:extLst>
              </p:cNvPr>
              <p:cNvSpPr>
                <a:spLocks noRot="1" noChangeAspect="1" noMove="1" noResize="1" noEditPoints="1" noAdjustHandles="1" noChangeArrowheads="1" noChangeShapeType="1" noTextEdit="1"/>
              </p:cNvSpPr>
              <p:nvPr/>
            </p:nvSpPr>
            <p:spPr>
              <a:xfrm>
                <a:off x="9431016" y="4688050"/>
                <a:ext cx="2195978"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136271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2"/>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2" name="Straight Connector 1">
            <a:extLst>
              <a:ext uri="{FF2B5EF4-FFF2-40B4-BE49-F238E27FC236}">
                <a16:creationId xmlns:a16="http://schemas.microsoft.com/office/drawing/2014/main" id="{F79570DF-3DB0-2458-161B-27B98833CBF8}"/>
              </a:ext>
            </a:extLst>
          </p:cNvPr>
          <p:cNvCxnSpPr>
            <a:cxnSpLocks/>
          </p:cNvCxnSpPr>
          <p:nvPr/>
        </p:nvCxnSpPr>
        <p:spPr>
          <a:xfrm flipH="1" flipV="1">
            <a:off x="4172391" y="5442247"/>
            <a:ext cx="5703129" cy="142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91654D-7559-8235-E3F9-D095B1C9E37D}"/>
                  </a:ext>
                </a:extLst>
              </p:cNvPr>
              <p:cNvSpPr txBox="1"/>
              <p:nvPr/>
            </p:nvSpPr>
            <p:spPr>
              <a:xfrm>
                <a:off x="9516291" y="5749046"/>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 name="TextBox 2">
                <a:extLst>
                  <a:ext uri="{FF2B5EF4-FFF2-40B4-BE49-F238E27FC236}">
                    <a16:creationId xmlns:a16="http://schemas.microsoft.com/office/drawing/2014/main" id="{FE91654D-7559-8235-E3F9-D095B1C9E37D}"/>
                  </a:ext>
                </a:extLst>
              </p:cNvPr>
              <p:cNvSpPr txBox="1">
                <a:spLocks noRot="1" noChangeAspect="1" noMove="1" noResize="1" noEditPoints="1" noAdjustHandles="1" noChangeArrowheads="1" noChangeShapeType="1" noTextEdit="1"/>
              </p:cNvSpPr>
              <p:nvPr/>
            </p:nvSpPr>
            <p:spPr>
              <a:xfrm>
                <a:off x="9516291" y="5749046"/>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DB0055B-A543-B3D3-7195-772E180D879C}"/>
                  </a:ext>
                </a:extLst>
              </p:cNvPr>
              <p:cNvSpPr txBox="1"/>
              <p:nvPr/>
            </p:nvSpPr>
            <p:spPr>
              <a:xfrm>
                <a:off x="3738020" y="542839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0" name="TextBox 29">
                <a:extLst>
                  <a:ext uri="{FF2B5EF4-FFF2-40B4-BE49-F238E27FC236}">
                    <a16:creationId xmlns:a16="http://schemas.microsoft.com/office/drawing/2014/main" id="{EDB0055B-A543-B3D3-7195-772E180D879C}"/>
                  </a:ext>
                </a:extLst>
              </p:cNvPr>
              <p:cNvSpPr txBox="1">
                <a:spLocks noRot="1" noChangeAspect="1" noMove="1" noResize="1" noEditPoints="1" noAdjustHandles="1" noChangeArrowheads="1" noChangeShapeType="1" noTextEdit="1"/>
              </p:cNvSpPr>
              <p:nvPr/>
            </p:nvSpPr>
            <p:spPr>
              <a:xfrm>
                <a:off x="3738020" y="5428391"/>
                <a:ext cx="477613" cy="492443"/>
              </a:xfrm>
              <a:prstGeom prst="rect">
                <a:avLst/>
              </a:prstGeom>
              <a:blipFill>
                <a:blip r:embed="rId4"/>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26287180-EECD-324E-9A9B-AD52DD7F9FB6}"/>
              </a:ext>
            </a:extLst>
          </p:cNvPr>
          <p:cNvCxnSpPr>
            <a:cxnSpLocks/>
          </p:cNvCxnSpPr>
          <p:nvPr/>
        </p:nvCxnSpPr>
        <p:spPr>
          <a:xfrm>
            <a:off x="4172391" y="199160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05ADD2-D686-A602-F2A9-75C77D34913D}"/>
              </a:ext>
            </a:extLst>
          </p:cNvPr>
          <p:cNvCxnSpPr>
            <a:cxnSpLocks/>
            <a:endCxn id="36" idx="1"/>
          </p:cNvCxnSpPr>
          <p:nvPr/>
        </p:nvCxnSpPr>
        <p:spPr>
          <a:xfrm>
            <a:off x="4148199" y="421861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3C2837A-CEAD-83B3-7400-498B042E5FE6}"/>
              </a:ext>
            </a:extLst>
          </p:cNvPr>
          <p:cNvSpPr/>
          <p:nvPr/>
        </p:nvSpPr>
        <p:spPr>
          <a:xfrm>
            <a:off x="4049569" y="412785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D6BF7F-F074-7FCE-7A6E-D5CF49332F63}"/>
                  </a:ext>
                </a:extLst>
              </p:cNvPr>
              <p:cNvSpPr txBox="1"/>
              <p:nvPr/>
            </p:nvSpPr>
            <p:spPr>
              <a:xfrm>
                <a:off x="8314136" y="557325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95D6BF7F-F074-7FCE-7A6E-D5CF49332F63}"/>
                  </a:ext>
                </a:extLst>
              </p:cNvPr>
              <p:cNvSpPr txBox="1">
                <a:spLocks noRot="1" noChangeAspect="1" noMove="1" noResize="1" noEditPoints="1" noAdjustHandles="1" noChangeArrowheads="1" noChangeShapeType="1" noTextEdit="1"/>
              </p:cNvSpPr>
              <p:nvPr/>
            </p:nvSpPr>
            <p:spPr>
              <a:xfrm>
                <a:off x="8314136" y="5573256"/>
                <a:ext cx="718458"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10C7BC-0B52-5332-F70E-2AC6A55C24E6}"/>
                  </a:ext>
                </a:extLst>
              </p:cNvPr>
              <p:cNvSpPr txBox="1"/>
              <p:nvPr/>
            </p:nvSpPr>
            <p:spPr>
              <a:xfrm>
                <a:off x="3346252" y="404795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B10C7BC-0B52-5332-F70E-2AC6A55C24E6}"/>
                  </a:ext>
                </a:extLst>
              </p:cNvPr>
              <p:cNvSpPr txBox="1">
                <a:spLocks noRot="1" noChangeAspect="1" noMove="1" noResize="1" noEditPoints="1" noAdjustHandles="1" noChangeArrowheads="1" noChangeShapeType="1" noTextEdit="1"/>
              </p:cNvSpPr>
              <p:nvPr/>
            </p:nvSpPr>
            <p:spPr>
              <a:xfrm>
                <a:off x="3346252" y="4047953"/>
                <a:ext cx="718458" cy="461665"/>
              </a:xfrm>
              <a:prstGeom prst="rect">
                <a:avLst/>
              </a:prstGeom>
              <a:blipFill>
                <a:blip r:embed="rId6"/>
                <a:stretch>
                  <a:fillRect b="-2632"/>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9B887EEB-481D-D937-3E44-EFA2249BA4DE}"/>
              </a:ext>
            </a:extLst>
          </p:cNvPr>
          <p:cNvSpPr/>
          <p:nvPr/>
        </p:nvSpPr>
        <p:spPr>
          <a:xfrm>
            <a:off x="8340791" y="525135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1815E3B-34B3-7805-D245-779E81894FC6}"/>
              </a:ext>
            </a:extLst>
          </p:cNvPr>
          <p:cNvCxnSpPr>
            <a:cxnSpLocks/>
          </p:cNvCxnSpPr>
          <p:nvPr/>
        </p:nvCxnSpPr>
        <p:spPr>
          <a:xfrm>
            <a:off x="4108651" y="335298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FBF6D8C-435C-A920-9557-82C1D5880F40}"/>
              </a:ext>
            </a:extLst>
          </p:cNvPr>
          <p:cNvSpPr/>
          <p:nvPr/>
        </p:nvSpPr>
        <p:spPr>
          <a:xfrm>
            <a:off x="4020769" y="322409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904CDEA-26A0-F7BF-6ED1-07162B9491DB}"/>
                  </a:ext>
                </a:extLst>
              </p:cNvPr>
              <p:cNvSpPr txBox="1"/>
              <p:nvPr/>
            </p:nvSpPr>
            <p:spPr>
              <a:xfrm>
                <a:off x="5162946" y="559460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F904CDEA-26A0-F7BF-6ED1-07162B9491DB}"/>
                  </a:ext>
                </a:extLst>
              </p:cNvPr>
              <p:cNvSpPr txBox="1">
                <a:spLocks noRot="1" noChangeAspect="1" noMove="1" noResize="1" noEditPoints="1" noAdjustHandles="1" noChangeArrowheads="1" noChangeShapeType="1" noTextEdit="1"/>
              </p:cNvSpPr>
              <p:nvPr/>
            </p:nvSpPr>
            <p:spPr>
              <a:xfrm>
                <a:off x="5162946" y="5594606"/>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446A3E-A985-85F0-F12F-92D7C0AB934A}"/>
                  </a:ext>
                </a:extLst>
              </p:cNvPr>
              <p:cNvSpPr txBox="1"/>
              <p:nvPr/>
            </p:nvSpPr>
            <p:spPr>
              <a:xfrm>
                <a:off x="3346252" y="257961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50446A3E-A985-85F0-F12F-92D7C0AB934A}"/>
                  </a:ext>
                </a:extLst>
              </p:cNvPr>
              <p:cNvSpPr txBox="1">
                <a:spLocks noRot="1" noChangeAspect="1" noMove="1" noResize="1" noEditPoints="1" noAdjustHandles="1" noChangeArrowheads="1" noChangeShapeType="1" noTextEdit="1"/>
              </p:cNvSpPr>
              <p:nvPr/>
            </p:nvSpPr>
            <p:spPr>
              <a:xfrm>
                <a:off x="3346252" y="2579617"/>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19B7700-9961-275A-40EB-8B08E3D8E805}"/>
                  </a:ext>
                </a:extLst>
              </p:cNvPr>
              <p:cNvSpPr txBox="1"/>
              <p:nvPr/>
            </p:nvSpPr>
            <p:spPr>
              <a:xfrm>
                <a:off x="3337721" y="15796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1" name="TextBox 40">
                <a:extLst>
                  <a:ext uri="{FF2B5EF4-FFF2-40B4-BE49-F238E27FC236}">
                    <a16:creationId xmlns:a16="http://schemas.microsoft.com/office/drawing/2014/main" id="{119B7700-9961-275A-40EB-8B08E3D8E805}"/>
                  </a:ext>
                </a:extLst>
              </p:cNvPr>
              <p:cNvSpPr txBox="1">
                <a:spLocks noRot="1" noChangeAspect="1" noMove="1" noResize="1" noEditPoints="1" noAdjustHandles="1" noChangeArrowheads="1" noChangeShapeType="1" noTextEdit="1"/>
              </p:cNvSpPr>
              <p:nvPr/>
            </p:nvSpPr>
            <p:spPr>
              <a:xfrm>
                <a:off x="3337721" y="1579683"/>
                <a:ext cx="718458" cy="707886"/>
              </a:xfrm>
              <a:prstGeom prst="rect">
                <a:avLst/>
              </a:prstGeom>
              <a:blipFill>
                <a:blip r:embed="rId9"/>
                <a:stretch>
                  <a:fillRect l="-3509" b="-714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2734A474-21B5-B9E8-B641-1CCE6E41A638}"/>
              </a:ext>
            </a:extLst>
          </p:cNvPr>
          <p:cNvSpPr/>
          <p:nvPr/>
        </p:nvSpPr>
        <p:spPr>
          <a:xfrm>
            <a:off x="4658423" y="4257580"/>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E81FBF7D-5982-8758-C0B5-6FD03DECC42F}"/>
              </a:ext>
            </a:extLst>
          </p:cNvPr>
          <p:cNvCxnSpPr>
            <a:cxnSpLocks/>
          </p:cNvCxnSpPr>
          <p:nvPr/>
        </p:nvCxnSpPr>
        <p:spPr>
          <a:xfrm>
            <a:off x="5812810" y="3494485"/>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D3A4CE-6423-F990-2E3F-A2023658AA86}"/>
              </a:ext>
            </a:extLst>
          </p:cNvPr>
          <p:cNvCxnSpPr>
            <a:cxnSpLocks/>
          </p:cNvCxnSpPr>
          <p:nvPr/>
        </p:nvCxnSpPr>
        <p:spPr>
          <a:xfrm flipH="1">
            <a:off x="5436331" y="3489492"/>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FDD858-8EB6-C3CF-B86E-63ACC398C7D7}"/>
              </a:ext>
            </a:extLst>
          </p:cNvPr>
          <p:cNvCxnSpPr>
            <a:cxnSpLocks/>
          </p:cNvCxnSpPr>
          <p:nvPr/>
        </p:nvCxnSpPr>
        <p:spPr>
          <a:xfrm flipH="1">
            <a:off x="5433181" y="3489492"/>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1684A0E-E886-71D9-7514-05FF05949AA8}"/>
              </a:ext>
            </a:extLst>
          </p:cNvPr>
          <p:cNvCxnSpPr>
            <a:cxnSpLocks/>
          </p:cNvCxnSpPr>
          <p:nvPr/>
        </p:nvCxnSpPr>
        <p:spPr>
          <a:xfrm flipV="1">
            <a:off x="6223250"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8ABA0A-53A6-AAF1-A063-E8E4DDAD4695}"/>
              </a:ext>
            </a:extLst>
          </p:cNvPr>
          <p:cNvCxnSpPr>
            <a:cxnSpLocks/>
          </p:cNvCxnSpPr>
          <p:nvPr/>
        </p:nvCxnSpPr>
        <p:spPr>
          <a:xfrm flipH="1">
            <a:off x="5859133" y="5282085"/>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A95304-39C4-F134-E07F-9718FEC5AC03}"/>
              </a:ext>
            </a:extLst>
          </p:cNvPr>
          <p:cNvCxnSpPr>
            <a:cxnSpLocks/>
          </p:cNvCxnSpPr>
          <p:nvPr/>
        </p:nvCxnSpPr>
        <p:spPr>
          <a:xfrm flipH="1" flipV="1">
            <a:off x="5881404" y="4963659"/>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8259A0-65E2-E7A6-E75D-2A12F3071D61}"/>
              </a:ext>
            </a:extLst>
          </p:cNvPr>
          <p:cNvCxnSpPr>
            <a:cxnSpLocks/>
          </p:cNvCxnSpPr>
          <p:nvPr/>
        </p:nvCxnSpPr>
        <p:spPr>
          <a:xfrm flipH="1">
            <a:off x="4256783" y="3841255"/>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BBE9B62-813C-8891-E1F4-8F912CC656F0}"/>
              </a:ext>
            </a:extLst>
          </p:cNvPr>
          <p:cNvCxnSpPr>
            <a:cxnSpLocks/>
          </p:cNvCxnSpPr>
          <p:nvPr/>
        </p:nvCxnSpPr>
        <p:spPr>
          <a:xfrm>
            <a:off x="4386348" y="5330936"/>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B0BD2D-1103-0217-13A1-06AE2F97D73C}"/>
              </a:ext>
            </a:extLst>
          </p:cNvPr>
          <p:cNvCxnSpPr>
            <a:cxnSpLocks/>
          </p:cNvCxnSpPr>
          <p:nvPr/>
        </p:nvCxnSpPr>
        <p:spPr>
          <a:xfrm flipV="1">
            <a:off x="4375406" y="4878096"/>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A36EF2-A217-4860-D2B9-397D8E8096ED}"/>
              </a:ext>
            </a:extLst>
          </p:cNvPr>
          <p:cNvCxnSpPr>
            <a:cxnSpLocks/>
          </p:cNvCxnSpPr>
          <p:nvPr/>
        </p:nvCxnSpPr>
        <p:spPr>
          <a:xfrm flipV="1">
            <a:off x="4352227"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A84FFE7-1C59-3C32-E6C4-BFF594810E12}"/>
              </a:ext>
            </a:extLst>
          </p:cNvPr>
          <p:cNvCxnSpPr>
            <a:cxnSpLocks/>
          </p:cNvCxnSpPr>
          <p:nvPr/>
        </p:nvCxnSpPr>
        <p:spPr>
          <a:xfrm>
            <a:off x="4267087" y="3849517"/>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FF6ABB4-2AE3-443A-1575-37B1F0A89525}"/>
              </a:ext>
            </a:extLst>
          </p:cNvPr>
          <p:cNvCxnSpPr>
            <a:cxnSpLocks/>
          </p:cNvCxnSpPr>
          <p:nvPr/>
        </p:nvCxnSpPr>
        <p:spPr>
          <a:xfrm>
            <a:off x="4280073" y="3884856"/>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DA98E9A-E019-BC16-A6C0-EF9F36221BDE}"/>
              </a:ext>
            </a:extLst>
          </p:cNvPr>
          <p:cNvSpPr/>
          <p:nvPr/>
        </p:nvSpPr>
        <p:spPr>
          <a:xfrm>
            <a:off x="5350948" y="529361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0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2"/>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2"/>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4"/>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Tree>
    <p:extLst>
      <p:ext uri="{BB962C8B-B14F-4D97-AF65-F5344CB8AC3E}">
        <p14:creationId xmlns:p14="http://schemas.microsoft.com/office/powerpoint/2010/main" val="1092286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4153411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1281087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spTree>
    <p:extLst>
      <p:ext uri="{BB962C8B-B14F-4D97-AF65-F5344CB8AC3E}">
        <p14:creationId xmlns:p14="http://schemas.microsoft.com/office/powerpoint/2010/main" val="2086720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4"/>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5"/>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a:p>
            <a:endParaRPr lang="en-US" dirty="0"/>
          </a:p>
        </p:txBody>
      </p:sp>
    </p:spTree>
    <p:extLst>
      <p:ext uri="{BB962C8B-B14F-4D97-AF65-F5344CB8AC3E}">
        <p14:creationId xmlns:p14="http://schemas.microsoft.com/office/powerpoint/2010/main" val="33184347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Tree>
    <p:extLst>
      <p:ext uri="{BB962C8B-B14F-4D97-AF65-F5344CB8AC3E}">
        <p14:creationId xmlns:p14="http://schemas.microsoft.com/office/powerpoint/2010/main" val="19555326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13673807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24290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906281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2"/>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6318</TotalTime>
  <Words>8984</Words>
  <Application>Microsoft Macintosh PowerPoint</Application>
  <PresentationFormat>Widescreen</PresentationFormat>
  <Paragraphs>1329</Paragraphs>
  <Slides>120</Slides>
  <Notes>81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29" baseType="lpstr">
      <vt:lpstr>Arial</vt:lpstr>
      <vt:lpstr>Calibri</vt:lpstr>
      <vt:lpstr>Calibri Light</vt:lpstr>
      <vt:lpstr>Cambria</vt:lpstr>
      <vt:lpstr>Cambria Math</vt:lpstr>
      <vt:lpstr>Corbel</vt:lpstr>
      <vt:lpstr>Franklin Gothic Medium</vt:lpstr>
      <vt:lpstr>Office Theme</vt:lpstr>
      <vt:lpstr>Equation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December 16, 2022 E2M2.org </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Parasites and Pathogens</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Epidemiology vs. Disease Ecology</vt:lpstr>
      <vt:lpstr>Epidemiology vs. Disease Ecology</vt:lpstr>
      <vt:lpstr>Epidemiology vs. Disease Ecology</vt:lpstr>
      <vt:lpstr>Epidemiology vs. Disease Ecology</vt:lpstr>
      <vt:lpstr>Epidemiology vs. Disease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Vaccination stems from a long history</vt:lpstr>
      <vt:lpstr>Vaccination stems from a long history</vt:lpstr>
      <vt:lpstr>Vaccination stems from a long history</vt:lpstr>
      <vt:lpstr>Vaccination stems from a long history</vt:lpstr>
      <vt:lpstr>Vaccination stems from a long history</vt:lpstr>
      <vt:lpstr>Vaccination stems from a long history</vt:lpstr>
      <vt:lpstr>Only two global vaccination success stories</vt:lpstr>
      <vt:lpstr>The pace of vaccine development has accelerated drastically</vt:lpstr>
      <vt:lpstr>But we still lack vaccines for several important diseases.</vt:lpstr>
      <vt:lpstr>Challenges to Vaccination</vt:lpstr>
      <vt:lpstr>Challenges to Vaccination</vt:lpstr>
      <vt:lpstr>Challenges to Vaccination</vt:lpstr>
      <vt:lpstr>Challenges to Vaccination</vt:lpstr>
      <vt:lpstr>Challenges to Vaccination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75</cp:revision>
  <dcterms:created xsi:type="dcterms:W3CDTF">2023-01-31T15:30:55Z</dcterms:created>
  <dcterms:modified xsi:type="dcterms:W3CDTF">2023-02-22T22:12:26Z</dcterms:modified>
</cp:coreProperties>
</file>